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03"/>
  </p:notesMasterIdLst>
  <p:sldIdLst>
    <p:sldId id="257" r:id="rId3"/>
    <p:sldId id="892" r:id="rId4"/>
    <p:sldId id="1125" r:id="rId5"/>
    <p:sldId id="1015" r:id="rId6"/>
    <p:sldId id="1123" r:id="rId7"/>
    <p:sldId id="1124" r:id="rId8"/>
    <p:sldId id="1121" r:id="rId9"/>
    <p:sldId id="1120" r:id="rId10"/>
    <p:sldId id="1007" r:id="rId11"/>
    <p:sldId id="994" r:id="rId12"/>
    <p:sldId id="1010" r:id="rId13"/>
    <p:sldId id="1011" r:id="rId14"/>
    <p:sldId id="1012" r:id="rId15"/>
    <p:sldId id="1013" r:id="rId16"/>
    <p:sldId id="1126" r:id="rId17"/>
    <p:sldId id="1017" r:id="rId18"/>
    <p:sldId id="1016" r:id="rId19"/>
    <p:sldId id="1018" r:id="rId20"/>
    <p:sldId id="1020" r:id="rId21"/>
    <p:sldId id="1021" r:id="rId22"/>
    <p:sldId id="1022" r:id="rId23"/>
    <p:sldId id="1023" r:id="rId24"/>
    <p:sldId id="1024" r:id="rId25"/>
    <p:sldId id="1127" r:id="rId26"/>
    <p:sldId id="1048" r:id="rId27"/>
    <p:sldId id="1026" r:id="rId28"/>
    <p:sldId id="1027" r:id="rId29"/>
    <p:sldId id="1122" r:id="rId30"/>
    <p:sldId id="1028" r:id="rId31"/>
    <p:sldId id="1029" r:id="rId32"/>
    <p:sldId id="1030" r:id="rId33"/>
    <p:sldId id="1031" r:id="rId34"/>
    <p:sldId id="1032" r:id="rId35"/>
    <p:sldId id="1049" r:id="rId36"/>
    <p:sldId id="1033" r:id="rId37"/>
    <p:sldId id="1034" r:id="rId38"/>
    <p:sldId id="1036" r:id="rId39"/>
    <p:sldId id="1037" r:id="rId40"/>
    <p:sldId id="1038" r:id="rId41"/>
    <p:sldId id="1039" r:id="rId42"/>
    <p:sldId id="1040" r:id="rId43"/>
    <p:sldId id="1050" r:id="rId44"/>
    <p:sldId id="1041" r:id="rId45"/>
    <p:sldId id="1042" r:id="rId46"/>
    <p:sldId id="1043" r:id="rId47"/>
    <p:sldId id="1044" r:id="rId48"/>
    <p:sldId id="1045" r:id="rId49"/>
    <p:sldId id="1046" r:id="rId50"/>
    <p:sldId id="1047" r:id="rId51"/>
    <p:sldId id="1051" r:id="rId52"/>
    <p:sldId id="1052" r:id="rId53"/>
    <p:sldId id="1053" r:id="rId54"/>
    <p:sldId id="1054" r:id="rId55"/>
    <p:sldId id="1055" r:id="rId56"/>
    <p:sldId id="1056" r:id="rId57"/>
    <p:sldId id="1057" r:id="rId58"/>
    <p:sldId id="1058" r:id="rId59"/>
    <p:sldId id="1059" r:id="rId60"/>
    <p:sldId id="1060" r:id="rId61"/>
    <p:sldId id="1062" r:id="rId62"/>
    <p:sldId id="1063" r:id="rId63"/>
    <p:sldId id="1068" r:id="rId64"/>
    <p:sldId id="1064" r:id="rId65"/>
    <p:sldId id="1065" r:id="rId66"/>
    <p:sldId id="1066" r:id="rId67"/>
    <p:sldId id="1067" r:id="rId68"/>
    <p:sldId id="1069" r:id="rId69"/>
    <p:sldId id="1070" r:id="rId70"/>
    <p:sldId id="1078" r:id="rId71"/>
    <p:sldId id="1071" r:id="rId72"/>
    <p:sldId id="1072" r:id="rId73"/>
    <p:sldId id="1074" r:id="rId74"/>
    <p:sldId id="1075" r:id="rId75"/>
    <p:sldId id="1079" r:id="rId76"/>
    <p:sldId id="1081" r:id="rId77"/>
    <p:sldId id="1076" r:id="rId78"/>
    <p:sldId id="1077" r:id="rId79"/>
    <p:sldId id="1082" r:id="rId80"/>
    <p:sldId id="1083" r:id="rId81"/>
    <p:sldId id="1084" r:id="rId82"/>
    <p:sldId id="1085" r:id="rId83"/>
    <p:sldId id="1086" r:id="rId84"/>
    <p:sldId id="1087" r:id="rId85"/>
    <p:sldId id="1088" r:id="rId86"/>
    <p:sldId id="1092" r:id="rId87"/>
    <p:sldId id="1093" r:id="rId88"/>
    <p:sldId id="1094" r:id="rId89"/>
    <p:sldId id="1095" r:id="rId90"/>
    <p:sldId id="1096" r:id="rId91"/>
    <p:sldId id="1103" r:id="rId92"/>
    <p:sldId id="1104" r:id="rId93"/>
    <p:sldId id="1105" r:id="rId94"/>
    <p:sldId id="1106" r:id="rId95"/>
    <p:sldId id="1107" r:id="rId96"/>
    <p:sldId id="1108" r:id="rId97"/>
    <p:sldId id="1109" r:id="rId98"/>
    <p:sldId id="1110" r:id="rId99"/>
    <p:sldId id="1111" r:id="rId100"/>
    <p:sldId id="1112" r:id="rId101"/>
    <p:sldId id="1113" r:id="rId10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1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E8EEF7"/>
    <a:srgbClr val="F5F5F5"/>
    <a:srgbClr val="FF0066"/>
    <a:srgbClr val="EAEFF7"/>
    <a:srgbClr val="D2DEEF"/>
    <a:srgbClr val="ED7D31"/>
    <a:srgbClr val="FF3200"/>
    <a:srgbClr val="2E75B6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0115" autoAdjust="0"/>
    <p:restoredTop sz="93691" autoAdjust="0"/>
  </p:normalViewPr>
  <p:slideViewPr>
    <p:cSldViewPr snapToGrid="0" showGuides="1">
      <p:cViewPr varScale="1">
        <p:scale>
          <a:sx n="65" d="100"/>
          <a:sy n="65" d="100"/>
        </p:scale>
        <p:origin x="32" y="48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theme" Target="theme/theme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4313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5760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232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72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097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4479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97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569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03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370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99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0872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3687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5861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915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621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270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578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386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0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3056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59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676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146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761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089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286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0132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610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48106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1587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8795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025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610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370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32090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309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6254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4384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921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77160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1734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9631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63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2253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40225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9149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70963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50835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3331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7141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5451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1506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33745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6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8733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914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8872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6697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485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32824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95269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40778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22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09875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548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01205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330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11200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043779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2907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4242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3604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52920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8413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20490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47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353535"/>
                </a:solidFill>
                <a:effectLst/>
                <a:latin typeface="HiddenHorzOCR-Identity-H"/>
              </a:rPr>
              <a:t>时钟周期必须满足所有指令中最坏的情况，故不能使用那些缩短常用指</a:t>
            </a:r>
            <a:r>
              <a:rPr lang="zh-CN" altLang="en-US" sz="1800" b="0" i="0" dirty="0">
                <a:solidFill>
                  <a:srgbClr val="5D5D5D"/>
                </a:solidFill>
                <a:effectLst/>
                <a:latin typeface="HiddenHorzOCR-Identity-H"/>
              </a:rPr>
              <a:t>令</a:t>
            </a:r>
            <a:r>
              <a:rPr lang="zh-CN" altLang="en-US" sz="1800" b="0" i="0" dirty="0">
                <a:solidFill>
                  <a:srgbClr val="353535"/>
                </a:solidFill>
                <a:effectLst/>
                <a:latin typeface="HiddenHorzOCR-Identity-H"/>
              </a:rPr>
              <a:t>执行时间而</a:t>
            </a:r>
            <a:r>
              <a:rPr lang="zh-CN" altLang="en-US" sz="1800" b="0" i="0" dirty="0">
                <a:solidFill>
                  <a:srgbClr val="5D5D5D"/>
                </a:solidFill>
                <a:effectLst/>
                <a:latin typeface="HiddenHorzOCR-Identity-H"/>
              </a:rPr>
              <a:t>不改</a:t>
            </a:r>
            <a:r>
              <a:rPr lang="zh-CN" altLang="en-US" sz="1800" b="0" i="0" dirty="0">
                <a:solidFill>
                  <a:srgbClr val="494949"/>
                </a:solidFill>
                <a:effectLst/>
                <a:latin typeface="HiddenHorzOCR-Identity-H"/>
              </a:rPr>
              <a:t>善最坏情况的实现技术 </a:t>
            </a:r>
            <a:r>
              <a:rPr lang="zh-CN" altLang="en-US" sz="1800" b="0" i="0" dirty="0">
                <a:solidFill>
                  <a:srgbClr val="6D6D6D"/>
                </a:solidFill>
                <a:effectLst/>
                <a:latin typeface="HiddenHorzOCR-Identity-H"/>
              </a:rPr>
              <a:t>。 </a:t>
            </a:r>
            <a:r>
              <a:rPr lang="zh-CN" altLang="en-US" sz="1800" b="0" i="0" dirty="0">
                <a:solidFill>
                  <a:srgbClr val="353535"/>
                </a:solidFill>
                <a:effectLst/>
                <a:latin typeface="HiddenHorzOCR-Identity-H"/>
              </a:rPr>
              <a:t>这样，单周期实现方式违背了第 </a:t>
            </a:r>
            <a:r>
              <a:rPr lang="en-US" altLang="zh-CN" sz="1800" b="0" i="0" dirty="0">
                <a:solidFill>
                  <a:srgbClr val="353535"/>
                </a:solidFill>
                <a:effectLst/>
                <a:latin typeface="HiddenHorzOCR-Identity-H"/>
              </a:rPr>
              <a:t>1 </a:t>
            </a:r>
            <a:r>
              <a:rPr lang="zh-CN" altLang="en-US" sz="1800" b="0" i="0" dirty="0">
                <a:solidFill>
                  <a:srgbClr val="353535"/>
                </a:solidFill>
                <a:effectLst/>
                <a:latin typeface="HiddenHorzOCR-Identity-H"/>
              </a:rPr>
              <a:t>章中加速大概率</a:t>
            </a:r>
            <a:r>
              <a:rPr lang="zh-CN" altLang="en-US" sz="1800" b="0" i="0" dirty="0">
                <a:solidFill>
                  <a:srgbClr val="5D5D5D"/>
                </a:solidFill>
                <a:effectLst/>
                <a:latin typeface="HiddenHorzOCR-Identity-H"/>
              </a:rPr>
              <a:t>事件这一设计原则 </a:t>
            </a:r>
            <a:r>
              <a:rPr lang="zh-CN" altLang="en-US" sz="1800" b="0" i="0" dirty="0">
                <a:solidFill>
                  <a:srgbClr val="888888"/>
                </a:solidFill>
                <a:effectLst/>
                <a:latin typeface="HiddenHorzOCR-Identity-H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63490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062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72667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255399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4536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35683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93078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54834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414617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7099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4319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930558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65158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68376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73553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97496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26862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14413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8969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5343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441683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4904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2023/10/2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slide" Target="slide29.xml"/><Relationship Id="rId5" Type="http://schemas.openxmlformats.org/officeDocument/2006/relationships/slide" Target="slide28.xml"/><Relationship Id="rId4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5" Type="http://schemas.openxmlformats.org/officeDocument/2006/relationships/slide" Target="slide27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0.png"/><Relationship Id="rId13" Type="http://schemas.openxmlformats.org/officeDocument/2006/relationships/image" Target="../media/image200.png"/><Relationship Id="rId7" Type="http://schemas.openxmlformats.org/officeDocument/2006/relationships/image" Target="../media/image1610.png"/><Relationship Id="rId12" Type="http://schemas.openxmlformats.org/officeDocument/2006/relationships/image" Target="../media/image16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emf"/><Relationship Id="rId11" Type="http://schemas.openxmlformats.org/officeDocument/2006/relationships/image" Target="../media/image1650.pn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640.png"/><Relationship Id="rId4" Type="http://schemas.openxmlformats.org/officeDocument/2006/relationships/image" Target="../media/image190.png"/><Relationship Id="rId9" Type="http://schemas.openxmlformats.org/officeDocument/2006/relationships/image" Target="../media/image1630.png"/><Relationship Id="rId14" Type="http://schemas.openxmlformats.org/officeDocument/2006/relationships/image" Target="../media/image2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5" Type="http://schemas.openxmlformats.org/officeDocument/2006/relationships/slide" Target="slide76.xml"/><Relationship Id="rId4" Type="http://schemas.openxmlformats.org/officeDocument/2006/relationships/slide" Target="slide7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Relationship Id="rId4" Type="http://schemas.openxmlformats.org/officeDocument/2006/relationships/slide" Target="slide7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Relationship Id="rId6" Type="http://schemas.openxmlformats.org/officeDocument/2006/relationships/slide" Target="slide29.x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2.bin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8"/>
          <p:cNvCxnSpPr/>
          <p:nvPr>
            <p:custDataLst>
              <p:tags r:id="rId1"/>
            </p:custDataLst>
          </p:nvPr>
        </p:nvCxnSpPr>
        <p:spPr>
          <a:xfrm>
            <a:off x="3142346" y="3039997"/>
            <a:ext cx="588554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65418" y="2985997"/>
            <a:ext cx="2052084" cy="108000"/>
          </a:xfrm>
          <a:prstGeom prst="rect">
            <a:avLst/>
          </a:prstGeom>
          <a:solidFill>
            <a:srgbClr val="007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ker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ECCE41-6E8E-4A88-A4E2-0BBC1810B09C}"/>
              </a:ext>
            </a:extLst>
          </p:cNvPr>
          <p:cNvSpPr txBox="1"/>
          <p:nvPr/>
        </p:nvSpPr>
        <p:spPr>
          <a:xfrm>
            <a:off x="1421707" y="3230096"/>
            <a:ext cx="935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Organization and Architecture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6EBC09-B6DC-4838-9B01-DC73BDC5D7A2}"/>
              </a:ext>
            </a:extLst>
          </p:cNvPr>
          <p:cNvSpPr txBox="1"/>
          <p:nvPr/>
        </p:nvSpPr>
        <p:spPr>
          <a:xfrm>
            <a:off x="1053296" y="1937013"/>
            <a:ext cx="1011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计算机组成与体系结构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7D95BD-3579-43D3-97AA-DC2EB15805F1}"/>
              </a:ext>
            </a:extLst>
          </p:cNvPr>
          <p:cNvSpPr txBox="1"/>
          <p:nvPr/>
        </p:nvSpPr>
        <p:spPr>
          <a:xfrm>
            <a:off x="2709151" y="4580757"/>
            <a:ext cx="680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天津大学智能与计算学部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986728" cy="730196"/>
            <a:chOff x="635244" y="278221"/>
            <a:chExt cx="2986728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00639"/>
              <a:ext cx="29867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指令流水线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75B81C49-13B7-4E66-89C9-E74B15C4306E}"/>
              </a:ext>
            </a:extLst>
          </p:cNvPr>
          <p:cNvSpPr/>
          <p:nvPr/>
        </p:nvSpPr>
        <p:spPr>
          <a:xfrm>
            <a:off x="1056904" y="1268813"/>
            <a:ext cx="10070275" cy="404809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把一条指令的处理过程拆分成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若干阶段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（简称为段或级，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Stage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），每个阶段由专门的硬件单元完成，多个硬件单元以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时间重叠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的方式</a:t>
            </a:r>
            <a:r>
              <a:rPr lang="zh-CN" altLang="en-US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并行处理多条指令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（即不等一条指令处理完成就开始处理下一条指令），从而加快指令的执行效率。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两个关键词：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拆分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并行</a:t>
            </a:r>
          </a:p>
        </p:txBody>
      </p:sp>
    </p:spTree>
    <p:extLst>
      <p:ext uri="{BB962C8B-B14F-4D97-AF65-F5344CB8AC3E}">
        <p14:creationId xmlns:p14="http://schemas.microsoft.com/office/powerpoint/2010/main" val="213869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产生的控制信号的逻辑表达式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FBEA84E-0DE3-4EC7-8A30-B1333E7C3AA8}"/>
              </a:ext>
            </a:extLst>
          </p:cNvPr>
          <p:cNvGrpSpPr/>
          <p:nvPr/>
        </p:nvGrpSpPr>
        <p:grpSpPr>
          <a:xfrm>
            <a:off x="575870" y="278225"/>
            <a:ext cx="4699784" cy="718321"/>
            <a:chOff x="575868" y="278221"/>
            <a:chExt cx="4699784" cy="71832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1CCA9B7-16C6-45D9-BE6D-23BB889010C7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D70D14E-36F6-4EBF-A4CB-4E47C6452108}"/>
                </a:ext>
              </a:extLst>
            </p:cNvPr>
            <p:cNvSpPr/>
            <p:nvPr/>
          </p:nvSpPr>
          <p:spPr>
            <a:xfrm>
              <a:off x="1197484" y="278221"/>
              <a:ext cx="40781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70B69453-9A9E-4002-A00E-C947FB921348}"/>
              </a:ext>
            </a:extLst>
          </p:cNvPr>
          <p:cNvSpPr txBox="1"/>
          <p:nvPr/>
        </p:nvSpPr>
        <p:spPr>
          <a:xfrm>
            <a:off x="1045029" y="1609375"/>
            <a:ext cx="10094685" cy="4994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dce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 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0x90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+ 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0x92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+ 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0x98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+ (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0x9A</a:t>
            </a:r>
            <a:r>
              <a:rPr lang="en-US" altLang="zh-CN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dre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[3] = ((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0x90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00b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0x92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FF32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dre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[2] = ((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0x90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01b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0x92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FF32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dre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[1] = ((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0x90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10b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0x92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FF32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dre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[0] = ((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0x90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11b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0x92</a:t>
            </a:r>
            <a:r>
              <a:rPr lang="en-US" altLang="zh-CN" kern="100" dirty="0">
                <a:solidFill>
                  <a:srgbClr val="FF32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FF32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we[3] = ((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0x98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00b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0x9A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we[2] = ((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0x98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01b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0x9A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</a:pP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we[1] = ((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0x98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10b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kern="100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0x9A</a:t>
            </a:r>
            <a:r>
              <a:rPr lang="en-US" altLang="zh-CN" kern="100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kern="100" dirty="0">
              <a:solidFill>
                <a:srgbClr val="00B05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we[0] = ((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0x98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&amp; 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maddr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[1 : 0] ==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11b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)) + (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aluop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== </a:t>
            </a:r>
            <a:r>
              <a:rPr lang="en-US" altLang="zh-CN" dirty="0" err="1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0x9A</a:t>
            </a:r>
            <a:r>
              <a:rPr lang="en-US" altLang="zh-CN" dirty="0">
                <a:solidFill>
                  <a:srgbClr val="00B05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474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986728" cy="730196"/>
            <a:chOff x="635244" y="278221"/>
            <a:chExt cx="2986728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00639"/>
              <a:ext cx="29867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指令流水线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008366C-E64D-48BE-A00F-C1BE16D17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1" y="1872382"/>
            <a:ext cx="7798388" cy="227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391C1E-8743-472F-BB1C-715F1D85E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21" y="4325634"/>
            <a:ext cx="7798388" cy="2273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F9EBB56-96D1-4190-84B1-93190C75E880}"/>
              </a:ext>
            </a:extLst>
          </p:cNvPr>
          <p:cNvSpPr txBox="1"/>
          <p:nvPr/>
        </p:nvSpPr>
        <p:spPr>
          <a:xfrm>
            <a:off x="9186347" y="2777705"/>
            <a:ext cx="2254368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串行处理的时空图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BAC23FD-2F35-4091-A517-FD3EBDB4657E}"/>
              </a:ext>
            </a:extLst>
          </p:cNvPr>
          <p:cNvSpPr txBox="1"/>
          <p:nvPr/>
        </p:nvSpPr>
        <p:spPr>
          <a:xfrm>
            <a:off x="9186346" y="5216734"/>
            <a:ext cx="2254369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三级流水线的时空图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C6C22-C605-4AAB-8148-F1ED7CF86FF7}"/>
              </a:ext>
            </a:extLst>
          </p:cNvPr>
          <p:cNvSpPr txBox="1"/>
          <p:nvPr/>
        </p:nvSpPr>
        <p:spPr>
          <a:xfrm>
            <a:off x="1716589" y="1115029"/>
            <a:ext cx="8759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三级指令流水线（理想情况：每个阶段花费时间相同）</a:t>
            </a:r>
          </a:p>
        </p:txBody>
      </p:sp>
    </p:spTree>
    <p:extLst>
      <p:ext uri="{BB962C8B-B14F-4D97-AF65-F5344CB8AC3E}">
        <p14:creationId xmlns:p14="http://schemas.microsoft.com/office/powerpoint/2010/main" val="7152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986728" cy="730196"/>
            <a:chOff x="635244" y="278221"/>
            <a:chExt cx="2986728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00639"/>
              <a:ext cx="29867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指令流水线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C6C22-C605-4AAB-8148-F1ED7CF86FF7}"/>
              </a:ext>
            </a:extLst>
          </p:cNvPr>
          <p:cNvSpPr txBox="1"/>
          <p:nvPr/>
        </p:nvSpPr>
        <p:spPr>
          <a:xfrm>
            <a:off x="1419707" y="1115029"/>
            <a:ext cx="93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三级指令流水线（非理想情况：每个阶段花费时间不相同）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E4AF170-3243-49B3-BB5E-135B510BE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0" y="1996509"/>
            <a:ext cx="7798388" cy="22736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E9364B6-87F1-4202-B66D-53A0AE0F7CB6}"/>
              </a:ext>
            </a:extLst>
          </p:cNvPr>
          <p:cNvSpPr txBox="1"/>
          <p:nvPr/>
        </p:nvSpPr>
        <p:spPr>
          <a:xfrm>
            <a:off x="9097992" y="2887609"/>
            <a:ext cx="295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三级理想流水线的时空图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3581F77-E6F2-4A15-8E4C-B6DC70834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0" y="4451820"/>
            <a:ext cx="8986107" cy="2273600"/>
          </a:xfrm>
          <a:prstGeom prst="rect">
            <a:avLst/>
          </a:prstGeom>
          <a:ln w="28575"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62DE21C-31DE-4E8B-B689-11B2DEF35EC0}"/>
              </a:ext>
            </a:extLst>
          </p:cNvPr>
          <p:cNvSpPr txBox="1"/>
          <p:nvPr/>
        </p:nvSpPr>
        <p:spPr>
          <a:xfrm>
            <a:off x="9097992" y="5328876"/>
            <a:ext cx="295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三级非理想流水线的时空图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5AB2D27-3C04-4246-A5D3-F0DB592AB983}"/>
              </a:ext>
            </a:extLst>
          </p:cNvPr>
          <p:cNvGrpSpPr/>
          <p:nvPr/>
        </p:nvGrpSpPr>
        <p:grpSpPr>
          <a:xfrm>
            <a:off x="2334883" y="5378736"/>
            <a:ext cx="1316966" cy="623888"/>
            <a:chOff x="2334883" y="5378736"/>
            <a:chExt cx="1316966" cy="623888"/>
          </a:xfrm>
        </p:grpSpPr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46A350D1-A256-4F14-8221-7E69CF9D696B}"/>
                </a:ext>
              </a:extLst>
            </p:cNvPr>
            <p:cNvSpPr/>
            <p:nvPr/>
          </p:nvSpPr>
          <p:spPr>
            <a:xfrm rot="5400000">
              <a:off x="2928032" y="4785587"/>
              <a:ext cx="130668" cy="1316966"/>
            </a:xfrm>
            <a:prstGeom prst="righ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75910C6E-E96B-41EB-97E9-E00A907B7ACE}"/>
                </a:ext>
              </a:extLst>
            </p:cNvPr>
            <p:cNvSpPr txBox="1"/>
            <p:nvPr/>
          </p:nvSpPr>
          <p:spPr>
            <a:xfrm>
              <a:off x="2662686" y="5633292"/>
              <a:ext cx="66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暂停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9E26479-3EC1-46DB-AE42-B3454CC03752}"/>
              </a:ext>
            </a:extLst>
          </p:cNvPr>
          <p:cNvGrpSpPr/>
          <p:nvPr/>
        </p:nvGrpSpPr>
        <p:grpSpPr>
          <a:xfrm>
            <a:off x="4307457" y="5698208"/>
            <a:ext cx="1316966" cy="673748"/>
            <a:chOff x="4307457" y="5698208"/>
            <a:chExt cx="1316966" cy="673748"/>
          </a:xfrm>
        </p:grpSpPr>
        <p:sp>
          <p:nvSpPr>
            <p:cNvPr id="23" name="右大括号 22">
              <a:extLst>
                <a:ext uri="{FF2B5EF4-FFF2-40B4-BE49-F238E27FC236}">
                  <a16:creationId xmlns:a16="http://schemas.microsoft.com/office/drawing/2014/main" id="{7DC8F76A-DC1B-4734-803A-B6D5F9AF14AD}"/>
                </a:ext>
              </a:extLst>
            </p:cNvPr>
            <p:cNvSpPr/>
            <p:nvPr/>
          </p:nvSpPr>
          <p:spPr>
            <a:xfrm rot="5400000">
              <a:off x="4900606" y="5105059"/>
              <a:ext cx="130668" cy="1316966"/>
            </a:xfrm>
            <a:prstGeom prst="rightBrac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53FB72A-DE23-426C-85CB-33B85F40836B}"/>
                </a:ext>
              </a:extLst>
            </p:cNvPr>
            <p:cNvSpPr txBox="1"/>
            <p:nvPr/>
          </p:nvSpPr>
          <p:spPr>
            <a:xfrm>
              <a:off x="4635260" y="6002624"/>
              <a:ext cx="6613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+mj-ea"/>
                  <a:ea typeface="+mj-ea"/>
                </a:rPr>
                <a:t>暂停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88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986728" cy="730196"/>
            <a:chOff x="635244" y="278221"/>
            <a:chExt cx="2986728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00639"/>
              <a:ext cx="29867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指令流水线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C6C22-C605-4AAB-8148-F1ED7CF86FF7}"/>
              </a:ext>
            </a:extLst>
          </p:cNvPr>
          <p:cNvSpPr txBox="1"/>
          <p:nvPr/>
        </p:nvSpPr>
        <p:spPr>
          <a:xfrm>
            <a:off x="1419707" y="1115029"/>
            <a:ext cx="93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五级指令流水线（细分功能段）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C1EDF8-D5F4-4D29-9FDD-72AF63EE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40" y="1938665"/>
            <a:ext cx="8986107" cy="2273600"/>
          </a:xfrm>
          <a:prstGeom prst="rect">
            <a:avLst/>
          </a:prstGeom>
          <a:ln w="28575"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934F6E5-54F4-4DEB-A6B0-D35AD2AD6BCE}"/>
              </a:ext>
            </a:extLst>
          </p:cNvPr>
          <p:cNvSpPr txBox="1"/>
          <p:nvPr/>
        </p:nvSpPr>
        <p:spPr>
          <a:xfrm>
            <a:off x="9097992" y="2815721"/>
            <a:ext cx="295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三级非理想流水线的时空图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869E31-3A53-486E-AC17-817AB1751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40" y="4368291"/>
            <a:ext cx="7798388" cy="22736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B7E9EDE-FB11-43E8-984A-7E9201D83894}"/>
              </a:ext>
            </a:extLst>
          </p:cNvPr>
          <p:cNvSpPr txBox="1"/>
          <p:nvPr/>
        </p:nvSpPr>
        <p:spPr>
          <a:xfrm>
            <a:off x="9118119" y="5239737"/>
            <a:ext cx="2953105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五级流水线的时空图</a:t>
            </a:r>
          </a:p>
        </p:txBody>
      </p:sp>
    </p:spTree>
    <p:extLst>
      <p:ext uri="{BB962C8B-B14F-4D97-AF65-F5344CB8AC3E}">
        <p14:creationId xmlns:p14="http://schemas.microsoft.com/office/powerpoint/2010/main" val="102042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176733" cy="753946"/>
            <a:chOff x="635243" y="278221"/>
            <a:chExt cx="3176733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724389"/>
              <a:ext cx="3176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Features of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流水线的特点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24F169D-73E8-4DF0-A812-4ACBD71E1C65}"/>
              </a:ext>
            </a:extLst>
          </p:cNvPr>
          <p:cNvSpPr/>
          <p:nvPr/>
        </p:nvSpPr>
        <p:spPr>
          <a:xfrm>
            <a:off x="700646" y="1268813"/>
            <a:ext cx="10794670" cy="50124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指令流水线可以被划分为若干阶段，每个阶段由专门的硬件实现。同一时钟周期内，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每个阶段并行处理多条不同的指令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流水线技术并没有缩短一条指令的执行时间，而是提高了指令处理的吞吐率，使得单位时间内可完成更多的指令。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每个阶段的耗时应尽可能相等，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避免产生瓶颈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，影响流水线效率。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流水线需经过一段才能进入满负荷工作状态。如果指令不能连续执行，则会造成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流水线暂停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，再次形成满负荷还需要一段时间。因此，应尽量避免流水线的暂停，否则会严重降低流水线性能。</a:t>
            </a:r>
          </a:p>
        </p:txBody>
      </p:sp>
    </p:spTree>
    <p:extLst>
      <p:ext uri="{BB962C8B-B14F-4D97-AF65-F5344CB8AC3E}">
        <p14:creationId xmlns:p14="http://schemas.microsoft.com/office/powerpoint/2010/main" val="424118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3122845" cy="830997"/>
            <a:chOff x="908363" y="278221"/>
            <a:chExt cx="3122845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283372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3: Processor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第三章：处理器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回顾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流水线基本概念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/>
              <a:t>MiniMIPS32</a:t>
            </a:r>
            <a:r>
              <a:rPr lang="zh-CN" altLang="en-US" sz="3200" dirty="0"/>
              <a:t>处理器的整体结构和设计方法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经典五级流水线的设计与实现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指令相关（冒险）及解决办法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异常处理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947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7830321" cy="730196"/>
            <a:chOff x="635243" y="278221"/>
            <a:chExt cx="7830321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700639"/>
              <a:ext cx="64543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MiniMIPS32 Processor based on Classic 5-stage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726808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基于经典五级流水线的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A90891A-52BF-4A98-810F-AEAE67B53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0" y="1586006"/>
            <a:ext cx="10893725" cy="472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9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7830321" cy="730196"/>
            <a:chOff x="635243" y="278221"/>
            <a:chExt cx="7830321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700639"/>
              <a:ext cx="64543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MiniMIPS32 Processor based on Classic 5-stage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726808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基于经典五级流水线的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1BD60320-845D-4A56-93E6-52ED9C4029E2}"/>
              </a:ext>
            </a:extLst>
          </p:cNvPr>
          <p:cNvSpPr/>
          <p:nvPr/>
        </p:nvSpPr>
        <p:spPr>
          <a:xfrm>
            <a:off x="522517" y="1387567"/>
            <a:ext cx="11150928" cy="475688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取指阶段（</a:t>
            </a:r>
            <a:r>
              <a:rPr lang="en-US" altLang="zh-CN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值从存储器取出指令，并确定下一条指令的地址，更新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342900" indent="-342900" algn="just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译码阶段（</a:t>
            </a:r>
            <a:r>
              <a:rPr lang="en-US" altLang="zh-CN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ID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进行指令译码，确定操作类型、源操作数来源以及目的操作数的去向。</a:t>
            </a:r>
          </a:p>
          <a:p>
            <a:pPr marL="342900" indent="-342900" algn="just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执行阶段（</a:t>
            </a:r>
            <a:r>
              <a:rPr lang="en-US" altLang="zh-CN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EXE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根据译码阶段给出的信息进行运算，得到运算结果或访存地址。</a:t>
            </a:r>
          </a:p>
          <a:p>
            <a:pPr marL="342900" indent="-342900" algn="just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访存阶段（</a:t>
            </a:r>
            <a:r>
              <a:rPr lang="en-US" altLang="zh-CN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MEM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访存指令，该阶段会访问存储器，以读出数据或写入数据。否则，只需将从执行阶段传递来的信息发送到写回阶段。同时，在该阶段还要判断是否有异常需要处理，如果有，则清除流水线，然后转移到异常处理程序入口继续执行。</a:t>
            </a:r>
          </a:p>
          <a:p>
            <a:pPr marL="342900" indent="-342900" algn="just">
              <a:lnSpc>
                <a:spcPts val="4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写回阶段（</a:t>
            </a:r>
            <a:r>
              <a:rPr lang="en-US" altLang="zh-CN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WB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将指令运算的结果写入到目的寄存器。</a:t>
            </a:r>
          </a:p>
        </p:txBody>
      </p:sp>
    </p:spTree>
    <p:extLst>
      <p:ext uri="{BB962C8B-B14F-4D97-AF65-F5344CB8AC3E}">
        <p14:creationId xmlns:p14="http://schemas.microsoft.com/office/powerpoint/2010/main" val="352925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5181262" cy="753946"/>
            <a:chOff x="635243" y="278221"/>
            <a:chExt cx="5181262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724389"/>
              <a:ext cx="448302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Features of MiniMIPS32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61902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处理器的特点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24F169D-73E8-4DF0-A812-4ACBD71E1C65}"/>
              </a:ext>
            </a:extLst>
          </p:cNvPr>
          <p:cNvSpPr/>
          <p:nvPr/>
        </p:nvSpPr>
        <p:spPr>
          <a:xfrm>
            <a:off x="532483" y="1268813"/>
            <a:ext cx="11144513" cy="490987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位五级整数流水线，不支持浮点运算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采用哈佛结构，具有独立的指令存储器和数据存储器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采用小端模式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 Release 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MIPS32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ERET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支持硬除法器，指令都可在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个时钟周期内执行完成（不包括除法）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支持定向前推（旁路）、延迟转移和暂停等流水线处理机制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支持外部中断和精确异常处理</a:t>
            </a:r>
          </a:p>
        </p:txBody>
      </p:sp>
    </p:spTree>
    <p:extLst>
      <p:ext uri="{BB962C8B-B14F-4D97-AF65-F5344CB8AC3E}">
        <p14:creationId xmlns:p14="http://schemas.microsoft.com/office/powerpoint/2010/main" val="210742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5938137" cy="753946"/>
            <a:chOff x="635242" y="278221"/>
            <a:chExt cx="5938137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24389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Method of MiniMIPS32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37589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处理器的设计方法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24F169D-73E8-4DF0-A812-4ACBD71E1C65}"/>
              </a:ext>
            </a:extLst>
          </p:cNvPr>
          <p:cNvSpPr/>
          <p:nvPr/>
        </p:nvSpPr>
        <p:spPr>
          <a:xfrm>
            <a:off x="522514" y="1541950"/>
            <a:ext cx="11162803" cy="417338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围绕处理器所支持的指令，按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控制单元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分别设计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MiniMIPS32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处理器共支持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条指令，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课上以其中的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26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条为例完成设计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指令也不是一次全部实现，而是结合流水线的设计步骤和特定问题，分阶段实现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经典五级流水线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（理想状态，不存在任何指令相关），共实现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解决流水线的数据相关、控制相关，并引入暂停机制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，共实现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增加协处理器</a:t>
            </a:r>
            <a:r>
              <a:rPr lang="en-US" altLang="zh-CN" sz="22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CP0</a:t>
            </a: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，实现精确异常处理（中断）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，共实现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</a:t>
            </a:r>
          </a:p>
        </p:txBody>
      </p:sp>
    </p:spTree>
    <p:extLst>
      <p:ext uri="{BB962C8B-B14F-4D97-AF65-F5344CB8AC3E}">
        <p14:creationId xmlns:p14="http://schemas.microsoft.com/office/powerpoint/2010/main" val="375349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3122845" cy="830997"/>
            <a:chOff x="908363" y="278221"/>
            <a:chExt cx="3122845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283372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3: Processor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第三章：处理器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回顾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流水线基本概念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/>
              <a:t>MiniMIPS32</a:t>
            </a:r>
            <a:r>
              <a:rPr lang="zh-CN" altLang="en-US" sz="3200" dirty="0"/>
              <a:t>处理器的整体结构和设计方法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经典五级流水线的设计与实现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指令相关（冒险）及解决办法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异常处理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5680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5938137" cy="753946"/>
            <a:chOff x="635242" y="278221"/>
            <a:chExt cx="5938137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24389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Method of MiniMIPS32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37589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处理器的设计方法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45047F4-7A40-47A9-99D8-0A7408919C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259983"/>
              </p:ext>
            </p:extLst>
          </p:nvPr>
        </p:nvGraphicFramePr>
        <p:xfrm>
          <a:off x="1080656" y="1273621"/>
          <a:ext cx="10046524" cy="5181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4990">
                  <a:extLst>
                    <a:ext uri="{9D8B030D-6E8A-4147-A177-3AD203B41FA5}">
                      <a16:colId xmlns:a16="http://schemas.microsoft.com/office/drawing/2014/main" val="1012132739"/>
                    </a:ext>
                  </a:extLst>
                </a:gridCol>
                <a:gridCol w="1548864">
                  <a:extLst>
                    <a:ext uri="{9D8B030D-6E8A-4147-A177-3AD203B41FA5}">
                      <a16:colId xmlns:a16="http://schemas.microsoft.com/office/drawing/2014/main" val="1773097123"/>
                    </a:ext>
                  </a:extLst>
                </a:gridCol>
                <a:gridCol w="4049426">
                  <a:extLst>
                    <a:ext uri="{9D8B030D-6E8A-4147-A177-3AD203B41FA5}">
                      <a16:colId xmlns:a16="http://schemas.microsoft.com/office/drawing/2014/main" val="1178389435"/>
                    </a:ext>
                  </a:extLst>
                </a:gridCol>
                <a:gridCol w="1763244">
                  <a:extLst>
                    <a:ext uri="{9D8B030D-6E8A-4147-A177-3AD203B41FA5}">
                      <a16:colId xmlns:a16="http://schemas.microsoft.com/office/drawing/2014/main" val="1126208950"/>
                    </a:ext>
                  </a:extLst>
                </a:gridCol>
              </a:tblGrid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指令含义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所处阶段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3675354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R-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寄存器加（可触发异常）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1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经典五级</a:t>
                      </a:r>
                      <a:endParaRPr lang="en-US" alt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流水线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0946328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SUBU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寄存器减（不可触发异常）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7566590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SLT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寄存器有符号小于置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452146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寄存器逻辑与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61264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有符号乘法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642845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MFHI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寄存器至通用寄存器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8670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MFLO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寄存器至通用寄存器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775463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SLL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逻辑左移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639887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ADDIU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8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I-</a:t>
                      </a: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立即数加（不可触发异常）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025998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SLTIU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立即数无符号小于置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41292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ORI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立即数逻辑或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615619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LUI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寄存器高半字置立即数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435152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加载有符号字节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664419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加载字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171615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存储有符号字节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2388589"/>
                  </a:ext>
                </a:extLst>
              </a:tr>
              <a:tr h="2968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存储字节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371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751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5938137" cy="753946"/>
            <a:chOff x="635242" y="278221"/>
            <a:chExt cx="5938137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24389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Method of MiniMIPS32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37589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MiniMIPS32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处理器的设计方法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59196A1-D7C5-412E-A2FE-9B10EF3C72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860775"/>
              </p:ext>
            </p:extLst>
          </p:nvPr>
        </p:nvGraphicFramePr>
        <p:xfrm>
          <a:off x="1075426" y="1270958"/>
          <a:ext cx="10058400" cy="503207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88163">
                  <a:extLst>
                    <a:ext uri="{9D8B030D-6E8A-4147-A177-3AD203B41FA5}">
                      <a16:colId xmlns:a16="http://schemas.microsoft.com/office/drawing/2014/main" val="2255823886"/>
                    </a:ext>
                  </a:extLst>
                </a:gridCol>
                <a:gridCol w="1630796">
                  <a:extLst>
                    <a:ext uri="{9D8B030D-6E8A-4147-A177-3AD203B41FA5}">
                      <a16:colId xmlns:a16="http://schemas.microsoft.com/office/drawing/2014/main" val="857348069"/>
                    </a:ext>
                  </a:extLst>
                </a:gridCol>
                <a:gridCol w="3731067">
                  <a:extLst>
                    <a:ext uri="{9D8B030D-6E8A-4147-A177-3AD203B41FA5}">
                      <a16:colId xmlns:a16="http://schemas.microsoft.com/office/drawing/2014/main" val="684668151"/>
                    </a:ext>
                  </a:extLst>
                </a:gridCol>
                <a:gridCol w="2008374">
                  <a:extLst>
                    <a:ext uri="{9D8B030D-6E8A-4147-A177-3AD203B41FA5}">
                      <a16:colId xmlns:a16="http://schemas.microsoft.com/office/drawing/2014/main" val="2585685755"/>
                    </a:ext>
                  </a:extLst>
                </a:gridCol>
              </a:tblGrid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指令含义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所处阶段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20272748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DIV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R-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有符号除法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指令相关性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17200817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JR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无条件寄存器转移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27500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I-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相等转移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140257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BNE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不等转移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1829293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J-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无条件转移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25805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JAL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子程序调用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1479335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MFC0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R-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CP0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中的寄存器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精确异常处理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89911240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MTC0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</a:t>
                      </a: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CP0</a:t>
                      </a: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中的寄存器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753453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SYSCALL</a:t>
                      </a:r>
                      <a:endParaRPr lang="zh-CN" sz="20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其它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系统调用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9323356"/>
                  </a:ext>
                </a:extLst>
              </a:tr>
              <a:tr h="45746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ERET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异常返回</a:t>
                      </a:r>
                      <a:endParaRPr lang="zh-CN" sz="20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2282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988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7000590" cy="753946"/>
            <a:chOff x="635242" y="278221"/>
            <a:chExt cx="7000590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24389"/>
              <a:ext cx="70005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and Implementation Steps of Classic 5-stage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8612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经典五级流水线的设计和实现步骤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24F169D-73E8-4DF0-A812-4ACBD71E1C65}"/>
              </a:ext>
            </a:extLst>
          </p:cNvPr>
          <p:cNvSpPr/>
          <p:nvPr/>
        </p:nvSpPr>
        <p:spPr>
          <a:xfrm>
            <a:off x="522514" y="1541950"/>
            <a:ext cx="11162803" cy="48915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设计并实现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条非转移类指令（转移指令在第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阶段实现）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非转移类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条）</a:t>
            </a:r>
          </a:p>
          <a:p>
            <a:pPr marL="800100" lvl="1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非转移类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第一步：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设计面向非转移类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型指令的流水线数据通路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第二步：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对第一步的设计进行扩充，使数据通路支持非转移类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第三步：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完成控制单元的设计</a:t>
            </a:r>
          </a:p>
          <a:p>
            <a:pPr marL="342900" indent="-342900" algn="just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2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第四部：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采用硬件描述语言（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HDL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）对五级流水线进行编码实现</a:t>
            </a:r>
          </a:p>
        </p:txBody>
      </p:sp>
    </p:spTree>
    <p:extLst>
      <p:ext uri="{BB962C8B-B14F-4D97-AF65-F5344CB8AC3E}">
        <p14:creationId xmlns:p14="http://schemas.microsoft.com/office/powerpoint/2010/main" val="396474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7000590" cy="753946"/>
            <a:chOff x="635242" y="278221"/>
            <a:chExt cx="7000590" cy="7539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24389"/>
              <a:ext cx="700059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and Implementation Steps of Classic 5-stage Pipeline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86122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经典五级流水线的设计和实现步骤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924F169D-73E8-4DF0-A812-4ACBD71E1C65}"/>
              </a:ext>
            </a:extLst>
          </p:cNvPr>
          <p:cNvSpPr/>
          <p:nvPr/>
        </p:nvSpPr>
        <p:spPr>
          <a:xfrm>
            <a:off x="522514" y="1541950"/>
            <a:ext cx="11162803" cy="49813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非转移类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R-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</a:t>
            </a:r>
            <a:endParaRPr lang="en-US" altLang="zh-CN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ALU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运算指令（加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减法、比较运算、逻辑运算）</a:t>
            </a: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乘法指令</a:t>
            </a: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数据移动指令</a:t>
            </a: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移位指令</a:t>
            </a:r>
          </a:p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非转移类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I-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</a:t>
            </a:r>
            <a:endParaRPr lang="en-US" altLang="zh-CN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ALU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运算指令（加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减法、比较运算、逻辑运算）</a:t>
            </a: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加载指令</a:t>
            </a:r>
          </a:p>
          <a:p>
            <a:pPr marL="800100" lvl="1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存储指令</a:t>
            </a:r>
          </a:p>
        </p:txBody>
      </p:sp>
    </p:spTree>
    <p:extLst>
      <p:ext uri="{BB962C8B-B14F-4D97-AF65-F5344CB8AC3E}">
        <p14:creationId xmlns:p14="http://schemas.microsoft.com/office/powerpoint/2010/main" val="210418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3122845" cy="830997"/>
            <a:chOff x="908363" y="278221"/>
            <a:chExt cx="3122845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283372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3: Processor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第三章：处理器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回顾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流水线基本概念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MiniMIPS32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处理器的整体结构和设计方法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经典五级流水线的设计与实现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指令相关（冒险）及解决办法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异常处理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373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(ALU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68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727456" cy="954107"/>
            <a:chOff x="611493" y="278221"/>
            <a:chExt cx="6727456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6727456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R-type ALU Computing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1352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R-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型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ALU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运算指令格式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E4C745C-7574-426E-A87A-871746D57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804" y="1991920"/>
            <a:ext cx="5499609" cy="30043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567F225-DD18-418B-BE9F-A24A334D2916}"/>
              </a:ext>
            </a:extLst>
          </p:cNvPr>
          <p:cNvSpPr txBox="1"/>
          <p:nvPr/>
        </p:nvSpPr>
        <p:spPr>
          <a:xfrm>
            <a:off x="4681271" y="5601957"/>
            <a:ext cx="2829463" cy="4001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$s0, $t0, $t1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64875D-3E61-4B7A-B4DB-742CA20DE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76" y="1991775"/>
            <a:ext cx="5499609" cy="29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72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884F8B31-D3A3-476E-990C-3F3F02F004EA}"/>
              </a:ext>
            </a:extLst>
          </p:cNvPr>
          <p:cNvSpPr/>
          <p:nvPr/>
        </p:nvSpPr>
        <p:spPr>
          <a:xfrm>
            <a:off x="1050139" y="2048718"/>
            <a:ext cx="486137" cy="343768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5C6A80B-BB81-4433-8E01-D78CAC107B41}"/>
              </a:ext>
            </a:extLst>
          </p:cNvPr>
          <p:cNvSpPr/>
          <p:nvPr/>
        </p:nvSpPr>
        <p:spPr>
          <a:xfrm>
            <a:off x="1890032" y="3333508"/>
            <a:ext cx="1237762" cy="142947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8E3CFD-C6D9-4BB4-A0FE-29F46EB2B818}"/>
              </a:ext>
            </a:extLst>
          </p:cNvPr>
          <p:cNvSpPr/>
          <p:nvPr/>
        </p:nvSpPr>
        <p:spPr>
          <a:xfrm>
            <a:off x="2011566" y="2407533"/>
            <a:ext cx="630091" cy="73499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68826B-C8BD-4920-85F3-F90DB0D90860}"/>
              </a:ext>
            </a:extLst>
          </p:cNvPr>
          <p:cNvSpPr/>
          <p:nvPr/>
        </p:nvSpPr>
        <p:spPr>
          <a:xfrm>
            <a:off x="1395215" y="1197979"/>
            <a:ext cx="630091" cy="92018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C714078-8743-42BF-9721-F4FB8C7E1079}"/>
              </a:ext>
            </a:extLst>
          </p:cNvPr>
          <p:cNvGrpSpPr/>
          <p:nvPr/>
        </p:nvGrpSpPr>
        <p:grpSpPr>
          <a:xfrm>
            <a:off x="657475" y="1275586"/>
            <a:ext cx="10886457" cy="5365001"/>
            <a:chOff x="324967" y="1275586"/>
            <a:chExt cx="10886457" cy="5365001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9E9F9EAF-CF65-48F5-94F6-AC6898BFD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967" y="1275586"/>
              <a:ext cx="10886457" cy="5365001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D093E19A-B5E9-4310-B984-119254A4F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36981" y="2030645"/>
              <a:ext cx="295481" cy="655400"/>
            </a:xfrm>
            <a:prstGeom prst="rect">
              <a:avLst/>
            </a:prstGeom>
          </p:spPr>
        </p:pic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8FC40FC-9674-4938-895B-A4FF5DBCE82F}"/>
              </a:ext>
            </a:extLst>
          </p:cNvPr>
          <p:cNvSpPr/>
          <p:nvPr/>
        </p:nvSpPr>
        <p:spPr>
          <a:xfrm>
            <a:off x="2964970" y="1410047"/>
            <a:ext cx="1093808" cy="162046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0xBFC00000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C59169-5C6F-4AA5-9EC5-76458D618E93}"/>
              </a:ext>
            </a:extLst>
          </p:cNvPr>
          <p:cNvSpPr txBox="1"/>
          <p:nvPr/>
        </p:nvSpPr>
        <p:spPr>
          <a:xfrm>
            <a:off x="3949627" y="1649700"/>
            <a:ext cx="7868249" cy="373435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4400"/>
              </a:lnSpc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当指令存储器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可用时（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信号有效），将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值作为访存地址访问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400"/>
              </a:lnSpc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中相应的存储单元读出一条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位的指令；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400"/>
              </a:lnSpc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形成下一条指令的地址；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ts val="4400"/>
              </a:lnSpc>
              <a:spcBef>
                <a:spcPts val="1800"/>
              </a:spcBef>
              <a:spcAft>
                <a:spcPts val="1800"/>
              </a:spcAft>
              <a:buFont typeface="+mj-ea"/>
              <a:buAutoNum type="circleNumDbPlain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将取出的指令和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值送入流水线下一阶段，返回步骤①重复执行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D2A21EF-E345-4478-83E1-D8E41D095C2D}"/>
              </a:ext>
            </a:extLst>
          </p:cNvPr>
          <p:cNvSpPr txBox="1"/>
          <p:nvPr/>
        </p:nvSpPr>
        <p:spPr>
          <a:xfrm>
            <a:off x="6425824" y="340969"/>
            <a:ext cx="5425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地址送入指令存储器前需要完成固定地址映射</a:t>
            </a:r>
            <a:endParaRPr lang="zh-CN" altLang="en-US" sz="2000" dirty="0">
              <a:solidFill>
                <a:srgbClr val="0066FF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F81627B-8D0C-4501-A4FC-9FCF69CEFB51}"/>
              </a:ext>
            </a:extLst>
          </p:cNvPr>
          <p:cNvSpPr txBox="1"/>
          <p:nvPr/>
        </p:nvSpPr>
        <p:spPr>
          <a:xfrm>
            <a:off x="4175485" y="870112"/>
            <a:ext cx="76796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从指令存储器读出的指令直接送到译码阶段，不用经过中间寄存器</a:t>
            </a:r>
          </a:p>
        </p:txBody>
      </p:sp>
      <p:sp>
        <p:nvSpPr>
          <p:cNvPr id="24" name="对话气泡: 椭圆形 23">
            <a:hlinkClick r:id="rId5" action="ppaction://hlinksldjump"/>
            <a:extLst>
              <a:ext uri="{FF2B5EF4-FFF2-40B4-BE49-F238E27FC236}">
                <a16:creationId xmlns:a16="http://schemas.microsoft.com/office/drawing/2014/main" id="{FBDB062D-6696-43AB-9B13-DB5F4035AA49}"/>
              </a:ext>
            </a:extLst>
          </p:cNvPr>
          <p:cNvSpPr/>
          <p:nvPr/>
        </p:nvSpPr>
        <p:spPr>
          <a:xfrm>
            <a:off x="1439703" y="5564006"/>
            <a:ext cx="858237" cy="491824"/>
          </a:xfrm>
          <a:prstGeom prst="wedgeEllipseCallout">
            <a:avLst>
              <a:gd name="adj1" fmla="val 47865"/>
              <a:gd name="adj2" fmla="val -256696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同步存储器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20DEC9B-277B-445A-8DCC-523F7ACC3EB7}"/>
              </a:ext>
            </a:extLst>
          </p:cNvPr>
          <p:cNvSpPr txBox="1"/>
          <p:nvPr/>
        </p:nvSpPr>
        <p:spPr>
          <a:xfrm>
            <a:off x="11449166" y="6055830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SKIP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330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0" grpId="0" animBg="1"/>
      <p:bldP spid="22" grpId="0" animBg="1"/>
      <p:bldP spid="22" grpId="1" animBg="1"/>
      <p:bldP spid="2" grpId="0"/>
      <p:bldP spid="23" grpId="0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19" y="278225"/>
            <a:ext cx="5269530" cy="730197"/>
            <a:chOff x="599617" y="278221"/>
            <a:chExt cx="526953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7" y="700640"/>
              <a:ext cx="431650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Asyn. Memory VS Syn.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67166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异步存储器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VS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同步存储器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299D947-6A66-49B6-A0C2-911B0D5660E2}"/>
              </a:ext>
            </a:extLst>
          </p:cNvPr>
          <p:cNvSpPr txBox="1"/>
          <p:nvPr/>
        </p:nvSpPr>
        <p:spPr>
          <a:xfrm>
            <a:off x="1065815" y="1582992"/>
            <a:ext cx="5738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异步存储器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：异步读（组合逻辑实现），同步写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518B7C4-F20D-49F2-B3C1-E86A52069924}"/>
              </a:ext>
            </a:extLst>
          </p:cNvPr>
          <p:cNvSpPr txBox="1"/>
          <p:nvPr/>
        </p:nvSpPr>
        <p:spPr>
          <a:xfrm>
            <a:off x="1060899" y="4321275"/>
            <a:ext cx="5662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同步存储器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：同步读（时序逻辑实现），同步写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7870A6-3801-477C-B68F-EE223300B95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36843" y="2136615"/>
            <a:ext cx="5825153" cy="19568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0DF0E13-C6D4-475C-B3C8-4B5EE17194C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18037" y="4721385"/>
            <a:ext cx="5662766" cy="204760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D2E82AE-BCDD-4C94-B147-EAD4F469EC09}"/>
              </a:ext>
            </a:extLst>
          </p:cNvPr>
          <p:cNvSpPr txBox="1"/>
          <p:nvPr/>
        </p:nvSpPr>
        <p:spPr>
          <a:xfrm>
            <a:off x="1061887" y="2812026"/>
            <a:ext cx="48561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地址和数据位于同一周期，取指占</a:t>
            </a: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71E357D-BFAB-4F36-9D66-84B6DBD05C29}"/>
              </a:ext>
            </a:extLst>
          </p:cNvPr>
          <p:cNvSpPr txBox="1"/>
          <p:nvPr/>
        </p:nvSpPr>
        <p:spPr>
          <a:xfrm>
            <a:off x="1056969" y="5048871"/>
            <a:ext cx="463590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地址和数据相差一个周期，取指占</a:t>
            </a: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个周期</a:t>
            </a:r>
            <a:endParaRPr lang="en-US" altLang="zh-CN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第一个周期送地址</a:t>
            </a:r>
            <a:endParaRPr lang="en-US" altLang="zh-CN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第二个周期读数据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3AC3ED5-2672-4640-BB01-2F9A1646959F}"/>
              </a:ext>
            </a:extLst>
          </p:cNvPr>
          <p:cNvSpPr txBox="1"/>
          <p:nvPr/>
        </p:nvSpPr>
        <p:spPr>
          <a:xfrm>
            <a:off x="10997575" y="837845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Back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6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5EC7F436-6929-443A-A682-10F9CC635CB6}"/>
              </a:ext>
            </a:extLst>
          </p:cNvPr>
          <p:cNvSpPr txBox="1"/>
          <p:nvPr/>
        </p:nvSpPr>
        <p:spPr>
          <a:xfrm>
            <a:off x="4134259" y="10434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$s0,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C3A2642-9A7D-4DCF-8D0E-F1AC7469F285}"/>
              </a:ext>
            </a:extLst>
          </p:cNvPr>
          <p:cNvSpPr txBox="1"/>
          <p:nvPr/>
        </p:nvSpPr>
        <p:spPr>
          <a:xfrm>
            <a:off x="7009729" y="10434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000000 01000 01001 10000 00000 100100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8D58ABC-241D-4B94-B16F-02B73519CC37}"/>
              </a:ext>
            </a:extLst>
          </p:cNvPr>
          <p:cNvSpPr/>
          <p:nvPr/>
        </p:nvSpPr>
        <p:spPr>
          <a:xfrm>
            <a:off x="4873709" y="3404648"/>
            <a:ext cx="1107547" cy="149602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10DF78A-16CA-48B6-8725-0D8DA8F5885A}"/>
              </a:ext>
            </a:extLst>
          </p:cNvPr>
          <p:cNvSpPr/>
          <p:nvPr/>
        </p:nvSpPr>
        <p:spPr>
          <a:xfrm>
            <a:off x="4175604" y="1986750"/>
            <a:ext cx="885465" cy="10735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720E4AA-0457-42FE-93C7-444E8365F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41" y="1248791"/>
            <a:ext cx="10886457" cy="5365001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B507320-E564-4769-B011-D812B5247B9C}"/>
              </a:ext>
            </a:extLst>
          </p:cNvPr>
          <p:cNvGrpSpPr/>
          <p:nvPr/>
        </p:nvGrpSpPr>
        <p:grpSpPr>
          <a:xfrm>
            <a:off x="7104001" y="1056923"/>
            <a:ext cx="4695441" cy="319262"/>
            <a:chOff x="6759616" y="1104423"/>
            <a:chExt cx="4695441" cy="3192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57254EE0-5EFE-4665-BE80-262C52E33752}"/>
                </a:ext>
              </a:extLst>
            </p:cNvPr>
            <p:cNvSpPr/>
            <p:nvPr/>
          </p:nvSpPr>
          <p:spPr>
            <a:xfrm>
              <a:off x="6759616" y="1108281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493BA98A-BF69-476B-BACC-10639BD7289B}"/>
                </a:ext>
              </a:extLst>
            </p:cNvPr>
            <p:cNvSpPr/>
            <p:nvPr/>
          </p:nvSpPr>
          <p:spPr>
            <a:xfrm>
              <a:off x="10586956" y="1104423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D0363411-A546-4364-9C2A-611B27285267}"/>
              </a:ext>
            </a:extLst>
          </p:cNvPr>
          <p:cNvGrpSpPr/>
          <p:nvPr/>
        </p:nvGrpSpPr>
        <p:grpSpPr>
          <a:xfrm>
            <a:off x="5103056" y="2994229"/>
            <a:ext cx="586454" cy="156258"/>
            <a:chOff x="4758671" y="3041729"/>
            <a:chExt cx="586454" cy="156258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B53E12A-C15D-4FE3-BC03-55A43FC43F79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F16F7CE7-F05E-4F9B-B614-91DBDEC5126F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36" name="椭圆 35">
            <a:extLst>
              <a:ext uri="{FF2B5EF4-FFF2-40B4-BE49-F238E27FC236}">
                <a16:creationId xmlns:a16="http://schemas.microsoft.com/office/drawing/2014/main" id="{0E8D46C8-4884-48CA-9A08-10B8EABD9C5A}"/>
              </a:ext>
            </a:extLst>
          </p:cNvPr>
          <p:cNvSpPr/>
          <p:nvPr/>
        </p:nvSpPr>
        <p:spPr>
          <a:xfrm>
            <a:off x="6198790" y="220908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FCD9F3C-FE7D-4CCF-A150-F32A21A7C229}"/>
              </a:ext>
            </a:extLst>
          </p:cNvPr>
          <p:cNvGrpSpPr/>
          <p:nvPr/>
        </p:nvGrpSpPr>
        <p:grpSpPr>
          <a:xfrm>
            <a:off x="8009291" y="1070384"/>
            <a:ext cx="1423152" cy="303873"/>
            <a:chOff x="7664906" y="1117884"/>
            <a:chExt cx="1423152" cy="30387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0FFD345-FEB0-43AC-B785-D2B28C7F9DCD}"/>
                </a:ext>
              </a:extLst>
            </p:cNvPr>
            <p:cNvSpPr/>
            <p:nvPr/>
          </p:nvSpPr>
          <p:spPr>
            <a:xfrm>
              <a:off x="7664906" y="111788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2B451455-E4D9-42BC-B646-0D5CF3448955}"/>
                </a:ext>
              </a:extLst>
            </p:cNvPr>
            <p:cNvSpPr/>
            <p:nvPr/>
          </p:nvSpPr>
          <p:spPr>
            <a:xfrm>
              <a:off x="8390255" y="111981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191F0AF-D13A-46D3-ABA2-49AB84A1D2FD}"/>
              </a:ext>
            </a:extLst>
          </p:cNvPr>
          <p:cNvGrpSpPr/>
          <p:nvPr/>
        </p:nvGrpSpPr>
        <p:grpSpPr>
          <a:xfrm>
            <a:off x="4121100" y="3885951"/>
            <a:ext cx="828000" cy="360745"/>
            <a:chOff x="3776715" y="3933451"/>
            <a:chExt cx="828000" cy="360745"/>
          </a:xfrm>
        </p:grpSpPr>
        <p:sp>
          <p:nvSpPr>
            <p:cNvPr id="42" name="矩形: 圆角 41">
              <a:extLst>
                <a:ext uri="{FF2B5EF4-FFF2-40B4-BE49-F238E27FC236}">
                  <a16:creationId xmlns:a16="http://schemas.microsoft.com/office/drawing/2014/main" id="{7FFE1E1C-301F-4FB8-9EB5-2646135FC212}"/>
                </a:ext>
              </a:extLst>
            </p:cNvPr>
            <p:cNvSpPr/>
            <p:nvPr/>
          </p:nvSpPr>
          <p:spPr>
            <a:xfrm>
              <a:off x="3776715" y="3933451"/>
              <a:ext cx="828000" cy="13310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$t0=01000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598A89CD-2991-4B1E-B553-3D9AC6CDFBA1}"/>
                </a:ext>
              </a:extLst>
            </p:cNvPr>
            <p:cNvSpPr/>
            <p:nvPr/>
          </p:nvSpPr>
          <p:spPr>
            <a:xfrm>
              <a:off x="3776715" y="4161088"/>
              <a:ext cx="828000" cy="13310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$t1=01001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84879E26-1213-4629-99A0-405F05A761D4}"/>
              </a:ext>
            </a:extLst>
          </p:cNvPr>
          <p:cNvSpPr/>
          <p:nvPr/>
        </p:nvSpPr>
        <p:spPr>
          <a:xfrm>
            <a:off x="4294543" y="3157722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3E8F495A-0AE6-4BA8-97EB-DFC2F49E6F15}"/>
              </a:ext>
            </a:extLst>
          </p:cNvPr>
          <p:cNvSpPr/>
          <p:nvPr/>
        </p:nvSpPr>
        <p:spPr>
          <a:xfrm>
            <a:off x="9474679" y="1074143"/>
            <a:ext cx="697803" cy="30194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D2DABE61-0346-4D2E-BE32-BA17EF716E97}"/>
              </a:ext>
            </a:extLst>
          </p:cNvPr>
          <p:cNvSpPr/>
          <p:nvPr/>
        </p:nvSpPr>
        <p:spPr>
          <a:xfrm>
            <a:off x="5891137" y="3880164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978D26A5-1B93-4D34-B116-8121B7CD8FF4}"/>
              </a:ext>
            </a:extLst>
          </p:cNvPr>
          <p:cNvSpPr/>
          <p:nvPr/>
        </p:nvSpPr>
        <p:spPr>
          <a:xfrm>
            <a:off x="5891137" y="4282196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52B3F0B2-36F0-4367-871C-DC561998C02E}"/>
              </a:ext>
            </a:extLst>
          </p:cNvPr>
          <p:cNvGrpSpPr/>
          <p:nvPr/>
        </p:nvGrpSpPr>
        <p:grpSpPr>
          <a:xfrm>
            <a:off x="5821110" y="3606536"/>
            <a:ext cx="596908" cy="1086578"/>
            <a:chOff x="5476725" y="3654036"/>
            <a:chExt cx="596908" cy="1086578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04C216A-EC59-4AF3-A835-0ADC9CDF0207}"/>
                </a:ext>
              </a:extLst>
            </p:cNvPr>
            <p:cNvSpPr txBox="1"/>
            <p:nvPr/>
          </p:nvSpPr>
          <p:spPr>
            <a:xfrm>
              <a:off x="5476725" y="3654036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[$t0]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065097C-CBD7-4461-870F-4439D6434456}"/>
                </a:ext>
              </a:extLst>
            </p:cNvPr>
            <p:cNvSpPr txBox="1"/>
            <p:nvPr/>
          </p:nvSpPr>
          <p:spPr>
            <a:xfrm>
              <a:off x="5477285" y="4463615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[$t1]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BC86BF91-7530-4BBC-8714-567A699A29B5}"/>
              </a:ext>
            </a:extLst>
          </p:cNvPr>
          <p:cNvGrpSpPr/>
          <p:nvPr/>
        </p:nvGrpSpPr>
        <p:grpSpPr>
          <a:xfrm>
            <a:off x="7423880" y="1371307"/>
            <a:ext cx="4195189" cy="218319"/>
            <a:chOff x="7079495" y="1413056"/>
            <a:chExt cx="4195189" cy="218319"/>
          </a:xfrm>
        </p:grpSpPr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0563A0D-D949-4046-B009-263E93794F11}"/>
                </a:ext>
              </a:extLst>
            </p:cNvPr>
            <p:cNvSpPr txBox="1"/>
            <p:nvPr/>
          </p:nvSpPr>
          <p:spPr>
            <a:xfrm>
              <a:off x="7079495" y="1413056"/>
              <a:ext cx="23948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F8C1A77F-7747-4753-9C1F-916F2E98E2C4}"/>
                </a:ext>
              </a:extLst>
            </p:cNvPr>
            <p:cNvSpPr txBox="1"/>
            <p:nvPr/>
          </p:nvSpPr>
          <p:spPr>
            <a:xfrm>
              <a:off x="789325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13E2726D-6363-4DB8-85A6-9CAED572CE56}"/>
                </a:ext>
              </a:extLst>
            </p:cNvPr>
            <p:cNvSpPr txBox="1"/>
            <p:nvPr/>
          </p:nvSpPr>
          <p:spPr>
            <a:xfrm>
              <a:off x="862362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73BCF5D-F2D7-4FD4-8903-01CEFCE77350}"/>
                </a:ext>
              </a:extLst>
            </p:cNvPr>
            <p:cNvSpPr txBox="1"/>
            <p:nvPr/>
          </p:nvSpPr>
          <p:spPr>
            <a:xfrm>
              <a:off x="935973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B3D4431E-A2C6-4AE3-8665-4ABCC38BCD7F}"/>
                </a:ext>
              </a:extLst>
            </p:cNvPr>
            <p:cNvSpPr txBox="1"/>
            <p:nvPr/>
          </p:nvSpPr>
          <p:spPr>
            <a:xfrm>
              <a:off x="1009585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BF7D4D8-049A-4E42-A6A0-2AFCF8F8B387}"/>
                </a:ext>
              </a:extLst>
            </p:cNvPr>
            <p:cNvSpPr txBox="1"/>
            <p:nvPr/>
          </p:nvSpPr>
          <p:spPr>
            <a:xfrm>
              <a:off x="10866467" y="1415931"/>
              <a:ext cx="40821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对话气泡: 椭圆形 57">
            <a:extLst>
              <a:ext uri="{FF2B5EF4-FFF2-40B4-BE49-F238E27FC236}">
                <a16:creationId xmlns:a16="http://schemas.microsoft.com/office/drawing/2014/main" id="{40A6DA5C-1A61-4C8B-9266-079EFBA50A85}"/>
              </a:ext>
            </a:extLst>
          </p:cNvPr>
          <p:cNvSpPr/>
          <p:nvPr/>
        </p:nvSpPr>
        <p:spPr>
          <a:xfrm>
            <a:off x="5472222" y="1730661"/>
            <a:ext cx="1341829" cy="184666"/>
          </a:xfrm>
          <a:prstGeom prst="wedgeEllipseCallout">
            <a:avLst>
              <a:gd name="adj1" fmla="val -111391"/>
              <a:gd name="adj2" fmla="val 20893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译码控制单元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EA56A17A-0EFB-4176-96BA-F7CCC13F3EA3}"/>
              </a:ext>
            </a:extLst>
          </p:cNvPr>
          <p:cNvGrpSpPr/>
          <p:nvPr/>
        </p:nvGrpSpPr>
        <p:grpSpPr>
          <a:xfrm>
            <a:off x="3816790" y="2197507"/>
            <a:ext cx="483540" cy="648182"/>
            <a:chOff x="3472405" y="2245007"/>
            <a:chExt cx="483540" cy="648182"/>
          </a:xfrm>
        </p:grpSpPr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7CF1C9D5-25E1-47F3-A2A4-6D7D137F9458}"/>
                </a:ext>
              </a:extLst>
            </p:cNvPr>
            <p:cNvCxnSpPr/>
            <p:nvPr/>
          </p:nvCxnSpPr>
          <p:spPr>
            <a:xfrm>
              <a:off x="3472405" y="2245007"/>
              <a:ext cx="4835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箭头连接符 60">
              <a:extLst>
                <a:ext uri="{FF2B5EF4-FFF2-40B4-BE49-F238E27FC236}">
                  <a16:creationId xmlns:a16="http://schemas.microsoft.com/office/drawing/2014/main" id="{1F01F02F-EC95-4748-B0EE-DB59E3C2C1C1}"/>
                </a:ext>
              </a:extLst>
            </p:cNvPr>
            <p:cNvCxnSpPr/>
            <p:nvPr/>
          </p:nvCxnSpPr>
          <p:spPr>
            <a:xfrm>
              <a:off x="3472405" y="2893189"/>
              <a:ext cx="48354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3BC4CF3-2189-5D47-DDFB-AE20A16A2FC2}"/>
              </a:ext>
            </a:extLst>
          </p:cNvPr>
          <p:cNvSpPr txBox="1"/>
          <p:nvPr/>
        </p:nvSpPr>
        <p:spPr>
          <a:xfrm>
            <a:off x="4121100" y="417944"/>
            <a:ext cx="7891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注：寄存器写使能信号和写地址必须向后传递，不能直接送入寄存器</a:t>
            </a:r>
            <a:endParaRPr lang="zh-CN" altLang="en-US" sz="200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47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  <p:bldP spid="27" grpId="0" animBg="1"/>
      <p:bldP spid="27" grpId="1" animBg="1"/>
      <p:bldP spid="36" grpId="0" animBg="1"/>
      <p:bldP spid="44" grpId="0" animBg="1"/>
      <p:bldP spid="45" grpId="0" animBg="1"/>
      <p:bldP spid="45" grpId="1" animBg="1"/>
      <p:bldP spid="46" grpId="0" animBg="1"/>
      <p:bldP spid="47" grpId="0" animBg="1"/>
      <p:bldP spid="58" grpId="0" animBg="1"/>
      <p:bldP spid="58" grpId="1" animBg="1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3122845" cy="830997"/>
            <a:chOff x="908363" y="278221"/>
            <a:chExt cx="3122845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283372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3: Processor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第三章：处理器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回顾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流水线基本概念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MiniMIPS32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处理器的整体结构和设计方法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经典五级流水线的设计与实现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指令相关（冒险）及解决办法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异常处理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5637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8BD6FC37-788E-40D6-BB63-7F292DEEE9CE}"/>
              </a:ext>
            </a:extLst>
          </p:cNvPr>
          <p:cNvSpPr txBox="1"/>
          <p:nvPr/>
        </p:nvSpPr>
        <p:spPr>
          <a:xfrm>
            <a:off x="4146132" y="1031544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$s0,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1DE57E6-6BF9-4C42-8355-8526DD75D0F8}"/>
              </a:ext>
            </a:extLst>
          </p:cNvPr>
          <p:cNvSpPr txBox="1"/>
          <p:nvPr/>
        </p:nvSpPr>
        <p:spPr>
          <a:xfrm>
            <a:off x="7021602" y="1031544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000000 01000 01001 10000 00000 100100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AD55EFB9-13C1-4310-8505-A718AF47B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99" y="1236921"/>
            <a:ext cx="10886457" cy="5365001"/>
          </a:xfrm>
          <a:prstGeom prst="rect">
            <a:avLst/>
          </a:prstGeom>
        </p:spPr>
      </p:pic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E9282348-9432-4929-A42F-461295DA0CD6}"/>
              </a:ext>
            </a:extLst>
          </p:cNvPr>
          <p:cNvSpPr/>
          <p:nvPr/>
        </p:nvSpPr>
        <p:spPr>
          <a:xfrm rot="5400000">
            <a:off x="6985240" y="3683098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1A950FEB-306B-4E5D-8C46-331E779F4188}"/>
              </a:ext>
            </a:extLst>
          </p:cNvPr>
          <p:cNvSpPr/>
          <p:nvPr/>
        </p:nvSpPr>
        <p:spPr>
          <a:xfrm rot="5400000">
            <a:off x="6985240" y="4264536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38F865E5-B32B-40E0-BA4A-1EE7A0BF421F}"/>
              </a:ext>
            </a:extLst>
          </p:cNvPr>
          <p:cNvSpPr/>
          <p:nvPr/>
        </p:nvSpPr>
        <p:spPr>
          <a:xfrm>
            <a:off x="7576470" y="2197205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5FA260F-8808-411B-875F-CBAB2E1EEA6E}"/>
              </a:ext>
            </a:extLst>
          </p:cNvPr>
          <p:cNvSpPr/>
          <p:nvPr/>
        </p:nvSpPr>
        <p:spPr>
          <a:xfrm rot="5400000">
            <a:off x="8412846" y="3952138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&amp; $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ABB0E1AF-CE42-4988-8284-2B7DB2EA3B5D}"/>
              </a:ext>
            </a:extLst>
          </p:cNvPr>
          <p:cNvSpPr/>
          <p:nvPr/>
        </p:nvSpPr>
        <p:spPr>
          <a:xfrm>
            <a:off x="7632355" y="3145846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7AC9DD84-A679-4A87-8BF9-BFFCBC72154D}"/>
              </a:ext>
            </a:extLst>
          </p:cNvPr>
          <p:cNvSpPr/>
          <p:nvPr/>
        </p:nvSpPr>
        <p:spPr>
          <a:xfrm>
            <a:off x="7815837" y="3604805"/>
            <a:ext cx="576262" cy="3600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697F8BA-10C2-44E1-B166-B6E631775735}"/>
              </a:ext>
            </a:extLst>
          </p:cNvPr>
          <p:cNvSpPr/>
          <p:nvPr/>
        </p:nvSpPr>
        <p:spPr>
          <a:xfrm>
            <a:off x="7231793" y="3286964"/>
            <a:ext cx="584043" cy="13877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E6471BF-3C40-45BE-97A4-EE842C2E2347}"/>
              </a:ext>
            </a:extLst>
          </p:cNvPr>
          <p:cNvSpPr/>
          <p:nvPr/>
        </p:nvSpPr>
        <p:spPr>
          <a:xfrm>
            <a:off x="8181251" y="3290184"/>
            <a:ext cx="584043" cy="138770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47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1" grpId="1" animBg="1"/>
      <p:bldP spid="72" grpId="0" animBg="1"/>
      <p:bldP spid="7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72983AE1-CBB9-47DE-9090-C5A0C770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6" y="1223883"/>
            <a:ext cx="10886457" cy="53650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749FEB6-B0B2-4903-AA45-C7C837D9D7FF}"/>
              </a:ext>
            </a:extLst>
          </p:cNvPr>
          <p:cNvSpPr txBox="1"/>
          <p:nvPr/>
        </p:nvSpPr>
        <p:spPr>
          <a:xfrm>
            <a:off x="4134257" y="1019669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$s0,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8972CB-BE8E-4AAE-A380-D5A1931BA52F}"/>
              </a:ext>
            </a:extLst>
          </p:cNvPr>
          <p:cNvSpPr txBox="1"/>
          <p:nvPr/>
        </p:nvSpPr>
        <p:spPr>
          <a:xfrm>
            <a:off x="7009727" y="1019669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000000 01000 01001 10000 00000 100100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1ADE366-5A9D-45E5-BF0B-5B226F038567}"/>
              </a:ext>
            </a:extLst>
          </p:cNvPr>
          <p:cNvGrpSpPr/>
          <p:nvPr/>
        </p:nvGrpSpPr>
        <p:grpSpPr>
          <a:xfrm>
            <a:off x="9599540" y="2204045"/>
            <a:ext cx="828000" cy="1859166"/>
            <a:chOff x="9255157" y="2275296"/>
            <a:chExt cx="828000" cy="1859166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9156FFB7-6243-468D-9C15-9DB831E42473}"/>
                </a:ext>
              </a:extLst>
            </p:cNvPr>
            <p:cNvSpPr/>
            <p:nvPr/>
          </p:nvSpPr>
          <p:spPr>
            <a:xfrm>
              <a:off x="9587492" y="2275296"/>
              <a:ext cx="156259" cy="156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7F43F4CA-725C-4E7F-9E94-8BF643FCF72D}"/>
                </a:ext>
              </a:extLst>
            </p:cNvPr>
            <p:cNvSpPr/>
            <p:nvPr/>
          </p:nvSpPr>
          <p:spPr>
            <a:xfrm>
              <a:off x="9255468" y="4001354"/>
              <a:ext cx="792000" cy="13310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$t0 &amp; $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745396EE-FD74-4922-8FE7-781D63844C16}"/>
                </a:ext>
              </a:extLst>
            </p:cNvPr>
            <p:cNvSpPr/>
            <p:nvPr/>
          </p:nvSpPr>
          <p:spPr>
            <a:xfrm>
              <a:off x="9255157" y="3195062"/>
              <a:ext cx="828000" cy="13310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$s0=10000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460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3D168BEB-4AF5-41F5-A6E0-447D37CD7D74}"/>
              </a:ext>
            </a:extLst>
          </p:cNvPr>
          <p:cNvSpPr txBox="1"/>
          <p:nvPr/>
        </p:nvSpPr>
        <p:spPr>
          <a:xfrm>
            <a:off x="4134257" y="101967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 $s0,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9315BB5-54A5-4694-8F97-D9A94105A563}"/>
              </a:ext>
            </a:extLst>
          </p:cNvPr>
          <p:cNvSpPr txBox="1"/>
          <p:nvPr/>
        </p:nvSpPr>
        <p:spPr>
          <a:xfrm>
            <a:off x="7009727" y="101967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000000 01000 01001 10000 00000 100100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2A90BC1-A6B2-4DFF-A570-D337AD3A9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0" y="1223894"/>
            <a:ext cx="10886457" cy="5365001"/>
          </a:xfrm>
          <a:prstGeom prst="rect">
            <a:avLst/>
          </a:prstGeom>
          <a:ln>
            <a:noFill/>
          </a:ln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1A71D406-4DBC-4639-A935-D4A94F921707}"/>
              </a:ext>
            </a:extLst>
          </p:cNvPr>
          <p:cNvGrpSpPr/>
          <p:nvPr/>
        </p:nvGrpSpPr>
        <p:grpSpPr>
          <a:xfrm>
            <a:off x="4433783" y="3205350"/>
            <a:ext cx="7090928" cy="2794001"/>
            <a:chOff x="4089400" y="3276600"/>
            <a:chExt cx="7090928" cy="2794001"/>
          </a:xfrm>
        </p:grpSpPr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EB7621A-A0E0-4727-988B-0EDA4F6588DB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043" y="3276600"/>
              <a:ext cx="0" cy="27940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784117B-8CA6-4446-9783-2C1E82B4DD43}"/>
                </a:ext>
              </a:extLst>
            </p:cNvPr>
            <p:cNvCxnSpPr/>
            <p:nvPr/>
          </p:nvCxnSpPr>
          <p:spPr>
            <a:xfrm>
              <a:off x="10684933" y="3276600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BEA959DE-99A1-4421-8DBA-471EB660B875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6070601"/>
              <a:ext cx="708364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C12103A-30B8-4C96-A578-A09F5F54380F}"/>
                </a:ext>
              </a:extLst>
            </p:cNvPr>
            <p:cNvCxnSpPr>
              <a:cxnSpLocks/>
            </p:cNvCxnSpPr>
            <p:nvPr/>
          </p:nvCxnSpPr>
          <p:spPr>
            <a:xfrm>
              <a:off x="4094480" y="4422680"/>
              <a:ext cx="0" cy="16479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835ABC7-146E-4700-9239-98410CEED94B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4422680"/>
              <a:ext cx="626534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E2706E6-913D-4BC3-828C-8F9375534BDA}"/>
              </a:ext>
            </a:extLst>
          </p:cNvPr>
          <p:cNvGrpSpPr/>
          <p:nvPr/>
        </p:nvGrpSpPr>
        <p:grpSpPr>
          <a:xfrm>
            <a:off x="4581103" y="3996137"/>
            <a:ext cx="6775266" cy="1911773"/>
            <a:chOff x="4236720" y="4067387"/>
            <a:chExt cx="6775266" cy="1911773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8B665BAB-9A27-46E6-B8A0-D9BF7162378E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986" y="4072467"/>
              <a:ext cx="34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1BF71472-095D-4C42-B4CC-0BBB949C6415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969001"/>
              <a:ext cx="676389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D89FFFB6-F82A-4C5F-8AA9-AF1C1040012D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4627033"/>
              <a:ext cx="0" cy="134620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98D6F674-D8BD-48B9-BC79-C5072E4B5EAB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4638578"/>
              <a:ext cx="474977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31A0664-D37E-4928-AB2A-63CF5637764C}"/>
                </a:ext>
              </a:extLst>
            </p:cNvPr>
            <p:cNvCxnSpPr>
              <a:cxnSpLocks/>
            </p:cNvCxnSpPr>
            <p:nvPr/>
          </p:nvCxnSpPr>
          <p:spPr>
            <a:xfrm>
              <a:off x="11000616" y="4067387"/>
              <a:ext cx="0" cy="1911773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68551B1-55B8-490A-8D57-8E0E93846CBD}"/>
              </a:ext>
            </a:extLst>
          </p:cNvPr>
          <p:cNvGrpSpPr/>
          <p:nvPr/>
        </p:nvGrpSpPr>
        <p:grpSpPr>
          <a:xfrm>
            <a:off x="5421095" y="1590307"/>
            <a:ext cx="6104466" cy="1970643"/>
            <a:chOff x="5076712" y="1661557"/>
            <a:chExt cx="6104466" cy="1970643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EC153E54-2926-439E-BCB3-159659D3FD06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C9E06FA2-78CE-47FA-9417-C48286F99F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661557"/>
              <a:ext cx="0" cy="67947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FEF22809-383D-4B57-8CAB-3FABABE22874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0" y="1674256"/>
              <a:ext cx="6092712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D7F53967-424D-44A9-B9F6-0F2CC00D4E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712" y="1673118"/>
              <a:ext cx="0" cy="1959082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446138E7-0AA9-4237-AF34-3ACB6DEB008E}"/>
              </a:ext>
            </a:extLst>
          </p:cNvPr>
          <p:cNvSpPr/>
          <p:nvPr/>
        </p:nvSpPr>
        <p:spPr>
          <a:xfrm rot="5400000">
            <a:off x="10947390" y="4680876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&amp; $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60E595C-DAC2-4ACD-8D0E-5C128A038DA4}"/>
              </a:ext>
            </a:extLst>
          </p:cNvPr>
          <p:cNvSpPr/>
          <p:nvPr/>
        </p:nvSpPr>
        <p:spPr>
          <a:xfrm rot="5400000">
            <a:off x="11110711" y="3874584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674D518-70ED-4F20-9772-EDC5C03C2B21}"/>
              </a:ext>
            </a:extLst>
          </p:cNvPr>
          <p:cNvSpPr/>
          <p:nvPr/>
        </p:nvSpPr>
        <p:spPr>
          <a:xfrm>
            <a:off x="11221661" y="219067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37442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0" y="278225"/>
            <a:ext cx="9187961" cy="742071"/>
            <a:chOff x="552118" y="278221"/>
            <a:chExt cx="9187961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8" y="712514"/>
              <a:ext cx="79862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R-type ALU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854259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R-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型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ALU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运算指令的经典五级流水线数据通路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C8759EF-5E37-486A-8B1B-6598523BC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1" y="1223894"/>
            <a:ext cx="10886457" cy="536500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932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乘法指令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20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F3193A-AB8E-42DC-BA2E-7A765C5818A1}"/>
              </a:ext>
            </a:extLst>
          </p:cNvPr>
          <p:cNvSpPr txBox="1"/>
          <p:nvPr/>
        </p:nvSpPr>
        <p:spPr>
          <a:xfrm>
            <a:off x="4681271" y="5293200"/>
            <a:ext cx="28294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 $t0, $t1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E24C63A-8E09-4CA2-A660-8BF0A8512E7D}"/>
              </a:ext>
            </a:extLst>
          </p:cNvPr>
          <p:cNvGrpSpPr/>
          <p:nvPr/>
        </p:nvGrpSpPr>
        <p:grpSpPr>
          <a:xfrm>
            <a:off x="575870" y="278225"/>
            <a:ext cx="5338043" cy="954107"/>
            <a:chOff x="575868" y="278221"/>
            <a:chExt cx="5338043" cy="95410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E47D68-2B01-40C0-A512-DBACA46FC683}"/>
                </a:ext>
              </a:extLst>
            </p:cNvPr>
            <p:cNvSpPr/>
            <p:nvPr/>
          </p:nvSpPr>
          <p:spPr>
            <a:xfrm>
              <a:off x="575868" y="688764"/>
              <a:ext cx="533804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Multiply Instructions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63F0EB61-23A1-4C7E-BDAD-01BFBDF5EB5B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乘法指令格式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7969B9C-000A-44B3-BCAA-01D779F8C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919" y="1996952"/>
            <a:ext cx="8955104" cy="268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5027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54780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62" name="图片 61">
            <a:extLst>
              <a:ext uri="{FF2B5EF4-FFF2-40B4-BE49-F238E27FC236}">
                <a16:creationId xmlns:a16="http://schemas.microsoft.com/office/drawing/2014/main" id="{543B17AC-4072-482D-A44C-BE95C9B6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6" y="1221639"/>
            <a:ext cx="10886457" cy="5365001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A47016BE-487B-4DCA-9BE8-639138C63476}"/>
              </a:ext>
            </a:extLst>
          </p:cNvPr>
          <p:cNvSpPr txBox="1"/>
          <p:nvPr/>
        </p:nvSpPr>
        <p:spPr>
          <a:xfrm>
            <a:off x="4134258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D9399E0-1236-4607-9F77-179796304044}"/>
              </a:ext>
            </a:extLst>
          </p:cNvPr>
          <p:cNvSpPr txBox="1"/>
          <p:nvPr/>
        </p:nvSpPr>
        <p:spPr>
          <a:xfrm>
            <a:off x="7009728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000000 01000 01001 00000 00000 011000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F00297CE-4367-4E6D-AB5E-314F368EAF16}"/>
              </a:ext>
            </a:extLst>
          </p:cNvPr>
          <p:cNvGrpSpPr/>
          <p:nvPr/>
        </p:nvGrpSpPr>
        <p:grpSpPr>
          <a:xfrm>
            <a:off x="7104000" y="1021298"/>
            <a:ext cx="4695441" cy="319262"/>
            <a:chOff x="6759616" y="1104423"/>
            <a:chExt cx="4695441" cy="319262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F6FD1598-742A-4501-965D-114DA3E5F316}"/>
                </a:ext>
              </a:extLst>
            </p:cNvPr>
            <p:cNvSpPr/>
            <p:nvPr/>
          </p:nvSpPr>
          <p:spPr>
            <a:xfrm>
              <a:off x="6759616" y="1108281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CD466C54-D45D-45BB-BD64-26D7C080A0A6}"/>
                </a:ext>
              </a:extLst>
            </p:cNvPr>
            <p:cNvSpPr/>
            <p:nvPr/>
          </p:nvSpPr>
          <p:spPr>
            <a:xfrm>
              <a:off x="10586956" y="1104423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5C1087E8-11F0-4051-AE01-C210F1433234}"/>
              </a:ext>
            </a:extLst>
          </p:cNvPr>
          <p:cNvGrpSpPr/>
          <p:nvPr/>
        </p:nvGrpSpPr>
        <p:grpSpPr>
          <a:xfrm>
            <a:off x="8009290" y="1034759"/>
            <a:ext cx="1423152" cy="303873"/>
            <a:chOff x="7664906" y="1117884"/>
            <a:chExt cx="1423152" cy="303873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90C4BB6F-DEBF-47D3-B013-A7F6355FD2AB}"/>
                </a:ext>
              </a:extLst>
            </p:cNvPr>
            <p:cNvSpPr/>
            <p:nvPr/>
          </p:nvSpPr>
          <p:spPr>
            <a:xfrm>
              <a:off x="7664906" y="111788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57BCA373-26F5-410F-8661-17393791EBA2}"/>
                </a:ext>
              </a:extLst>
            </p:cNvPr>
            <p:cNvSpPr/>
            <p:nvPr/>
          </p:nvSpPr>
          <p:spPr>
            <a:xfrm>
              <a:off x="8390255" y="111981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9FCB234-AE5F-4237-9C80-98BC76D652CA}"/>
              </a:ext>
            </a:extLst>
          </p:cNvPr>
          <p:cNvGrpSpPr/>
          <p:nvPr/>
        </p:nvGrpSpPr>
        <p:grpSpPr>
          <a:xfrm>
            <a:off x="5123375" y="2958604"/>
            <a:ext cx="586454" cy="156258"/>
            <a:chOff x="4758671" y="3041729"/>
            <a:chExt cx="586454" cy="156258"/>
          </a:xfrm>
        </p:grpSpPr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93C23B21-01D9-4F08-9944-DFEF9056A777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0CA93AD-1456-4B32-B687-F113328F5C4B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74" name="椭圆 73">
            <a:extLst>
              <a:ext uri="{FF2B5EF4-FFF2-40B4-BE49-F238E27FC236}">
                <a16:creationId xmlns:a16="http://schemas.microsoft.com/office/drawing/2014/main" id="{4BCE86C0-0F74-4F2B-AC7B-2AA5AC8299DD}"/>
              </a:ext>
            </a:extLst>
          </p:cNvPr>
          <p:cNvSpPr/>
          <p:nvPr/>
        </p:nvSpPr>
        <p:spPr>
          <a:xfrm>
            <a:off x="6198789" y="218361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FF2C852-C560-4C8C-8C84-7603812EE918}"/>
              </a:ext>
            </a:extLst>
          </p:cNvPr>
          <p:cNvGrpSpPr/>
          <p:nvPr/>
        </p:nvGrpSpPr>
        <p:grpSpPr>
          <a:xfrm>
            <a:off x="4141419" y="3850326"/>
            <a:ext cx="828000" cy="360745"/>
            <a:chOff x="3776715" y="3933451"/>
            <a:chExt cx="828000" cy="360745"/>
          </a:xfrm>
        </p:grpSpPr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5B44EC7F-CC69-43FB-BC33-15CC79A7F19D}"/>
                </a:ext>
              </a:extLst>
            </p:cNvPr>
            <p:cNvSpPr/>
            <p:nvPr/>
          </p:nvSpPr>
          <p:spPr>
            <a:xfrm>
              <a:off x="3776715" y="3933451"/>
              <a:ext cx="828000" cy="13310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$t0=01000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: 圆角 76">
              <a:extLst>
                <a:ext uri="{FF2B5EF4-FFF2-40B4-BE49-F238E27FC236}">
                  <a16:creationId xmlns:a16="http://schemas.microsoft.com/office/drawing/2014/main" id="{A84381EF-12CB-41AD-A272-58DE0A79A1C0}"/>
                </a:ext>
              </a:extLst>
            </p:cNvPr>
            <p:cNvSpPr/>
            <p:nvPr/>
          </p:nvSpPr>
          <p:spPr>
            <a:xfrm>
              <a:off x="3776715" y="4161088"/>
              <a:ext cx="828000" cy="13310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$</a:t>
              </a:r>
              <a:r>
                <a:rPr lang="en-US" altLang="zh-CN" sz="120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t1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=01001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DCC1D032-F058-4327-96BA-B3246CA510C4}"/>
              </a:ext>
            </a:extLst>
          </p:cNvPr>
          <p:cNvSpPr/>
          <p:nvPr/>
        </p:nvSpPr>
        <p:spPr>
          <a:xfrm>
            <a:off x="5931776" y="3844539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30DC8B62-D637-42D2-B32D-486030A13961}"/>
              </a:ext>
            </a:extLst>
          </p:cNvPr>
          <p:cNvSpPr/>
          <p:nvPr/>
        </p:nvSpPr>
        <p:spPr>
          <a:xfrm>
            <a:off x="5931776" y="4246571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0069649C-2587-48C9-B258-FB01E7225044}"/>
              </a:ext>
            </a:extLst>
          </p:cNvPr>
          <p:cNvGrpSpPr/>
          <p:nvPr/>
        </p:nvGrpSpPr>
        <p:grpSpPr>
          <a:xfrm>
            <a:off x="5861749" y="3570911"/>
            <a:ext cx="596908" cy="1086578"/>
            <a:chOff x="5476725" y="3654036"/>
            <a:chExt cx="596908" cy="1086578"/>
          </a:xfrm>
        </p:grpSpPr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870A6144-2A3C-40EB-9C66-DB4D08606BE4}"/>
                </a:ext>
              </a:extLst>
            </p:cNvPr>
            <p:cNvSpPr txBox="1"/>
            <p:nvPr/>
          </p:nvSpPr>
          <p:spPr>
            <a:xfrm>
              <a:off x="5476725" y="3654036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[$t0]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8EF1A247-9D30-4368-9D10-3247BE343BAF}"/>
                </a:ext>
              </a:extLst>
            </p:cNvPr>
            <p:cNvSpPr txBox="1"/>
            <p:nvPr/>
          </p:nvSpPr>
          <p:spPr>
            <a:xfrm>
              <a:off x="5477285" y="4463615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[$t1]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8BFDABAF-C6E2-45ED-82B0-FEA6AC32D015}"/>
              </a:ext>
            </a:extLst>
          </p:cNvPr>
          <p:cNvCxnSpPr>
            <a:cxnSpLocks/>
          </p:cNvCxnSpPr>
          <p:nvPr/>
        </p:nvCxnSpPr>
        <p:spPr>
          <a:xfrm>
            <a:off x="4926544" y="2134745"/>
            <a:ext cx="1852507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椭圆 83">
            <a:extLst>
              <a:ext uri="{FF2B5EF4-FFF2-40B4-BE49-F238E27FC236}">
                <a16:creationId xmlns:a16="http://schemas.microsoft.com/office/drawing/2014/main" id="{D03E164C-3C43-4EE5-980D-97F02E87F859}"/>
              </a:ext>
            </a:extLst>
          </p:cNvPr>
          <p:cNvSpPr/>
          <p:nvPr/>
        </p:nvSpPr>
        <p:spPr>
          <a:xfrm>
            <a:off x="6432469" y="205153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9D61C0C7-7062-400E-9B2B-FAD0E9C80EEE}"/>
              </a:ext>
            </a:extLst>
          </p:cNvPr>
          <p:cNvGrpSpPr/>
          <p:nvPr/>
        </p:nvGrpSpPr>
        <p:grpSpPr>
          <a:xfrm>
            <a:off x="7423879" y="1335683"/>
            <a:ext cx="4180757" cy="218317"/>
            <a:chOff x="7079495" y="1413057"/>
            <a:chExt cx="4180757" cy="218317"/>
          </a:xfrm>
        </p:grpSpPr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8FFBE303-365E-4CA7-8CD5-DAFE784819BE}"/>
                </a:ext>
              </a:extLst>
            </p:cNvPr>
            <p:cNvSpPr txBox="1"/>
            <p:nvPr/>
          </p:nvSpPr>
          <p:spPr>
            <a:xfrm>
              <a:off x="7079495" y="1413057"/>
              <a:ext cx="25914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98E43532-29E3-44FB-AE97-1DD782FE499D}"/>
                </a:ext>
              </a:extLst>
            </p:cNvPr>
            <p:cNvSpPr txBox="1"/>
            <p:nvPr/>
          </p:nvSpPr>
          <p:spPr>
            <a:xfrm>
              <a:off x="789325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5064808-2B13-4B05-A390-1A069F4859CE}"/>
                </a:ext>
              </a:extLst>
            </p:cNvPr>
            <p:cNvSpPr txBox="1"/>
            <p:nvPr/>
          </p:nvSpPr>
          <p:spPr>
            <a:xfrm>
              <a:off x="862362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17E73EAF-5F2E-4CDA-9932-A4FF22641184}"/>
                </a:ext>
              </a:extLst>
            </p:cNvPr>
            <p:cNvSpPr txBox="1"/>
            <p:nvPr/>
          </p:nvSpPr>
          <p:spPr>
            <a:xfrm>
              <a:off x="935973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C970DFE-9D9E-413E-8826-1E32200D428D}"/>
                </a:ext>
              </a:extLst>
            </p:cNvPr>
            <p:cNvSpPr txBox="1"/>
            <p:nvPr/>
          </p:nvSpPr>
          <p:spPr>
            <a:xfrm>
              <a:off x="1008397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BFAF65EE-55B6-470D-A5EA-A5822244F92D}"/>
                </a:ext>
              </a:extLst>
            </p:cNvPr>
            <p:cNvSpPr txBox="1"/>
            <p:nvPr/>
          </p:nvSpPr>
          <p:spPr>
            <a:xfrm>
              <a:off x="10866467" y="1415930"/>
              <a:ext cx="393785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0671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8" grpId="0" animBg="1"/>
      <p:bldP spid="79" grpId="0" animBg="1"/>
      <p:bldP spid="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E7E346BA-75BA-4943-8674-E746F1741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519" y="1231265"/>
            <a:ext cx="10886457" cy="53650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CE1323B-C9BA-43F3-A70C-645E8E074A50}"/>
              </a:ext>
            </a:extLst>
          </p:cNvPr>
          <p:cNvSpPr txBox="1"/>
          <p:nvPr/>
        </p:nvSpPr>
        <p:spPr>
          <a:xfrm>
            <a:off x="4098630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A690101-734C-449D-89F4-D9FD97C0AB40}"/>
              </a:ext>
            </a:extLst>
          </p:cNvPr>
          <p:cNvSpPr txBox="1"/>
          <p:nvPr/>
        </p:nvSpPr>
        <p:spPr>
          <a:xfrm>
            <a:off x="6974100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000000 01000 01001 00000 00000 011000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0B77896-B1C7-4944-8547-788B1EF7879C}"/>
              </a:ext>
            </a:extLst>
          </p:cNvPr>
          <p:cNvSpPr/>
          <p:nvPr/>
        </p:nvSpPr>
        <p:spPr>
          <a:xfrm rot="5400000">
            <a:off x="6980073" y="3676283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D995176B-F580-4B67-BF3C-701F14176456}"/>
              </a:ext>
            </a:extLst>
          </p:cNvPr>
          <p:cNvSpPr/>
          <p:nvPr/>
        </p:nvSpPr>
        <p:spPr>
          <a:xfrm rot="5400000">
            <a:off x="6980073" y="4257721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83B3EB9-EC30-494E-B959-2A6772887BC9}"/>
              </a:ext>
            </a:extLst>
          </p:cNvPr>
          <p:cNvSpPr/>
          <p:nvPr/>
        </p:nvSpPr>
        <p:spPr>
          <a:xfrm>
            <a:off x="8059697" y="218361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9E649FA0-618F-4D18-B902-73B77C32BD3C}"/>
              </a:ext>
            </a:extLst>
          </p:cNvPr>
          <p:cNvCxnSpPr>
            <a:cxnSpLocks/>
          </p:cNvCxnSpPr>
          <p:nvPr/>
        </p:nvCxnSpPr>
        <p:spPr>
          <a:xfrm>
            <a:off x="7039756" y="2147445"/>
            <a:ext cx="2032000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7B1AEF9-63A4-49BA-8CCA-FBB3B0C81430}"/>
              </a:ext>
            </a:extLst>
          </p:cNvPr>
          <p:cNvSpPr/>
          <p:nvPr/>
        </p:nvSpPr>
        <p:spPr>
          <a:xfrm>
            <a:off x="7698594" y="3318789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× $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F695AA6-B674-4562-974F-0AFDB86E6680}"/>
              </a:ext>
            </a:extLst>
          </p:cNvPr>
          <p:cNvGrpSpPr/>
          <p:nvPr/>
        </p:nvGrpSpPr>
        <p:grpSpPr>
          <a:xfrm>
            <a:off x="7736139" y="3487163"/>
            <a:ext cx="1335617" cy="252412"/>
            <a:chOff x="7427383" y="3570288"/>
            <a:chExt cx="1335617" cy="252412"/>
          </a:xfrm>
        </p:grpSpPr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C5EC7BB7-438D-45AF-8BCE-ED59B646646A}"/>
                </a:ext>
              </a:extLst>
            </p:cNvPr>
            <p:cNvCxnSpPr>
              <a:cxnSpLocks/>
            </p:cNvCxnSpPr>
            <p:nvPr/>
          </p:nvCxnSpPr>
          <p:spPr>
            <a:xfrm>
              <a:off x="7427383" y="3822700"/>
              <a:ext cx="27516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019DEB4E-8A1D-40ED-8471-77EDA30293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02550" y="3570288"/>
              <a:ext cx="0" cy="252412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D22CECB-5551-4BBB-82DC-E253E93B3E16}"/>
                </a:ext>
              </a:extLst>
            </p:cNvPr>
            <p:cNvCxnSpPr>
              <a:cxnSpLocks/>
            </p:cNvCxnSpPr>
            <p:nvPr/>
          </p:nvCxnSpPr>
          <p:spPr>
            <a:xfrm>
              <a:off x="7694599" y="3578239"/>
              <a:ext cx="1068401" cy="0"/>
            </a:xfrm>
            <a:prstGeom prst="line">
              <a:avLst/>
            </a:prstGeom>
            <a:ln w="28575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椭圆 31">
            <a:extLst>
              <a:ext uri="{FF2B5EF4-FFF2-40B4-BE49-F238E27FC236}">
                <a16:creationId xmlns:a16="http://schemas.microsoft.com/office/drawing/2014/main" id="{D68F6C7D-7DE0-43D7-AFBD-2B195F839B17}"/>
              </a:ext>
            </a:extLst>
          </p:cNvPr>
          <p:cNvSpPr/>
          <p:nvPr/>
        </p:nvSpPr>
        <p:spPr>
          <a:xfrm>
            <a:off x="8293377" y="205153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335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6" grpId="0" animBg="1"/>
      <p:bldP spid="3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2A939F9-D891-41F7-ADDC-FE352D9A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97" y="1209761"/>
            <a:ext cx="10886457" cy="536500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71952F1-26D5-4151-8028-E95BA2394AFE}"/>
              </a:ext>
            </a:extLst>
          </p:cNvPr>
          <p:cNvSpPr txBox="1"/>
          <p:nvPr/>
        </p:nvSpPr>
        <p:spPr>
          <a:xfrm>
            <a:off x="4146135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2544D2B-5DAE-40D3-AD26-0A516769065B}"/>
              </a:ext>
            </a:extLst>
          </p:cNvPr>
          <p:cNvSpPr txBox="1"/>
          <p:nvPr/>
        </p:nvSpPr>
        <p:spPr>
          <a:xfrm>
            <a:off x="7021605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000000 01000 01001 00000 00000 011000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7BE46CF6-CF75-4F06-B56A-BEF6FACBD043}"/>
              </a:ext>
            </a:extLst>
          </p:cNvPr>
          <p:cNvCxnSpPr>
            <a:cxnSpLocks/>
          </p:cNvCxnSpPr>
          <p:nvPr/>
        </p:nvCxnSpPr>
        <p:spPr>
          <a:xfrm>
            <a:off x="9329952" y="2125945"/>
            <a:ext cx="1414909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D5FFEC3-82E6-4832-9565-476B70807F5B}"/>
              </a:ext>
            </a:extLst>
          </p:cNvPr>
          <p:cNvCxnSpPr>
            <a:cxnSpLocks/>
          </p:cNvCxnSpPr>
          <p:nvPr/>
        </p:nvCxnSpPr>
        <p:spPr>
          <a:xfrm>
            <a:off x="9329951" y="3483106"/>
            <a:ext cx="1414909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FE0AD003-1872-4250-B3C1-196B8ACE3CB6}"/>
              </a:ext>
            </a:extLst>
          </p:cNvPr>
          <p:cNvSpPr/>
          <p:nvPr/>
        </p:nvSpPr>
        <p:spPr>
          <a:xfrm>
            <a:off x="9953653" y="218939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7D5387E-8044-43B3-90DF-8BCA50495CB3}"/>
              </a:ext>
            </a:extLst>
          </p:cNvPr>
          <p:cNvSpPr/>
          <p:nvPr/>
        </p:nvSpPr>
        <p:spPr>
          <a:xfrm>
            <a:off x="9592550" y="3430439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× $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D285F423-6A70-43C5-A299-0C4422F1064B}"/>
              </a:ext>
            </a:extLst>
          </p:cNvPr>
          <p:cNvSpPr/>
          <p:nvPr/>
        </p:nvSpPr>
        <p:spPr>
          <a:xfrm>
            <a:off x="10187333" y="205731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6430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2" name="组合 36">
            <a:extLst>
              <a:ext uri="{FF2B5EF4-FFF2-40B4-BE49-F238E27FC236}">
                <a16:creationId xmlns:a16="http://schemas.microsoft.com/office/drawing/2014/main" id="{36BA9D63-7CB7-2CAA-2375-2D44B46C39CB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77813"/>
            <a:ext cx="3000375" cy="706437"/>
            <a:chOff x="635244" y="278221"/>
            <a:chExt cx="3000052" cy="70660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AA74C2B-5DCD-61BB-7BC4-4A4B661218F4}"/>
                </a:ext>
              </a:extLst>
            </p:cNvPr>
            <p:cNvSpPr/>
            <p:nvPr/>
          </p:nvSpPr>
          <p:spPr>
            <a:xfrm>
              <a:off x="635244" y="678366"/>
              <a:ext cx="3000052" cy="30645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Model of Processor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DB31949-60E5-1BC8-7E7C-BD705EF6B388}"/>
                </a:ext>
              </a:extLst>
            </p:cNvPr>
            <p:cNvSpPr/>
            <p:nvPr/>
          </p:nvSpPr>
          <p:spPr>
            <a:xfrm>
              <a:off x="1197159" y="278221"/>
              <a:ext cx="2077814" cy="523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处理器模型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" name="图片 5">
            <a:extLst>
              <a:ext uri="{FF2B5EF4-FFF2-40B4-BE49-F238E27FC236}">
                <a16:creationId xmlns:a16="http://schemas.microsoft.com/office/drawing/2014/main" id="{14FE2433-9AFC-4E27-4C8D-BE1319A7B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488" y="1943100"/>
            <a:ext cx="8670925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862F74-FAB9-474D-CDB6-BD2072ABE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0375" y="5705475"/>
            <a:ext cx="1260475" cy="708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处理器的</a:t>
            </a:r>
            <a:r>
              <a:rPr lang="zh-CN" altLang="en-US" sz="20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现态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1771C-0A34-B81C-C2D1-FC090DDE0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9575" y="5707063"/>
            <a:ext cx="1260475" cy="70802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处理器的</a:t>
            </a:r>
            <a:r>
              <a:rPr lang="zh-CN" altLang="en-US" sz="20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次态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7112EAA-D746-F16D-AE65-B7B3E87B22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075" y="1176338"/>
            <a:ext cx="2779713" cy="373062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机器指令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Loop: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0($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add 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1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sll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slt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Loop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8911D11-BD8A-49DB-8182-166987CAC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76950" y="3327400"/>
            <a:ext cx="2921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有限状态机（</a:t>
            </a:r>
            <a:r>
              <a:rPr lang="en-US" altLang="zh-CN" sz="24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FSM</a:t>
            </a:r>
            <a:r>
              <a:rPr lang="zh-CN" altLang="en-US" sz="240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FE7EF9-CD6F-BC95-2F59-C58ED986E3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27488" y="4267200"/>
            <a:ext cx="20494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读寄存器</a:t>
            </a:r>
            <a:r>
              <a:rPr lang="en-US" altLang="zh-CN" sz="18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$</a:t>
            </a:r>
            <a:r>
              <a:rPr lang="en-US" altLang="zh-CN" sz="1800" dirty="0" err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s0</a:t>
            </a:r>
            <a:endParaRPr lang="zh-CN" altLang="en-US" sz="1800" dirty="0">
              <a:solidFill>
                <a:srgbClr val="0000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07E70D-2E1C-EA68-7961-B9A0E12A4C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43963" y="4268788"/>
            <a:ext cx="20494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写寄存器</a:t>
            </a:r>
            <a:r>
              <a:rPr lang="en-US" altLang="zh-CN" sz="180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$t0</a:t>
            </a:r>
            <a:endParaRPr lang="zh-CN" altLang="en-US" sz="1800">
              <a:solidFill>
                <a:srgbClr val="0000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871D0BA6-8024-CBF4-9018-CD0E930D6239}"/>
              </a:ext>
            </a:extLst>
          </p:cNvPr>
          <p:cNvSpPr/>
          <p:nvPr/>
        </p:nvSpPr>
        <p:spPr>
          <a:xfrm>
            <a:off x="6076950" y="676275"/>
            <a:ext cx="763588" cy="71596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取指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4C5FB036-58A4-D626-09E0-523672C35A1F}"/>
              </a:ext>
            </a:extLst>
          </p:cNvPr>
          <p:cNvSpPr/>
          <p:nvPr/>
        </p:nvSpPr>
        <p:spPr>
          <a:xfrm>
            <a:off x="7086600" y="644525"/>
            <a:ext cx="762000" cy="717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译码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02E015D-6813-2478-FA99-ADA747EE33A5}"/>
              </a:ext>
            </a:extLst>
          </p:cNvPr>
          <p:cNvSpPr/>
          <p:nvPr/>
        </p:nvSpPr>
        <p:spPr>
          <a:xfrm>
            <a:off x="8094663" y="644525"/>
            <a:ext cx="763587" cy="717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执行</a:t>
            </a: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F0F0EBE-F854-CB77-795E-C5574052D944}"/>
              </a:ext>
            </a:extLst>
          </p:cNvPr>
          <p:cNvSpPr/>
          <p:nvPr/>
        </p:nvSpPr>
        <p:spPr>
          <a:xfrm>
            <a:off x="6597650" y="1392238"/>
            <a:ext cx="763588" cy="717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访存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2E9DCC1-575E-2C3C-629B-AD8DBEA1B8B2}"/>
              </a:ext>
            </a:extLst>
          </p:cNvPr>
          <p:cNvSpPr/>
          <p:nvPr/>
        </p:nvSpPr>
        <p:spPr>
          <a:xfrm>
            <a:off x="7713663" y="1392238"/>
            <a:ext cx="763587" cy="717550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写回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7B59152-ED62-0F23-E91D-E62EB260ED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975" y="4286250"/>
            <a:ext cx="20494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</a:t>
            </a:r>
            <a:r>
              <a:rPr lang="zh-CN" altLang="en-US" sz="1800" dirty="0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寄存器</a:t>
            </a:r>
          </a:p>
        </p:txBody>
      </p:sp>
    </p:spTree>
    <p:extLst>
      <p:ext uri="{BB962C8B-B14F-4D97-AF65-F5344CB8AC3E}">
        <p14:creationId xmlns:p14="http://schemas.microsoft.com/office/powerpoint/2010/main" val="85845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allAtOnce" animBg="1"/>
      <p:bldP spid="9" grpId="0"/>
      <p:bldP spid="10" grpId="0"/>
      <p:bldP spid="14" grpId="0"/>
      <p:bldP spid="16" grpId="0" animBg="1"/>
      <p:bldP spid="17" grpId="0" animBg="1"/>
      <p:bldP spid="18" grpId="0" animBg="1"/>
      <p:bldP spid="20" grpId="0" animBg="1"/>
      <p:bldP spid="22" grpId="0" animBg="1"/>
      <p:bldP spid="23" grpId="0"/>
      <p:bldP spid="23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FB82FADF-BB27-472D-AC03-82F825E86005}"/>
              </a:ext>
            </a:extLst>
          </p:cNvPr>
          <p:cNvSpPr txBox="1"/>
          <p:nvPr/>
        </p:nvSpPr>
        <p:spPr>
          <a:xfrm>
            <a:off x="4122381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MULT $t0, $t1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421F697-2EB3-4F0D-B6EC-D2A0262849DF}"/>
              </a:ext>
            </a:extLst>
          </p:cNvPr>
          <p:cNvSpPr txBox="1"/>
          <p:nvPr/>
        </p:nvSpPr>
        <p:spPr>
          <a:xfrm>
            <a:off x="6997851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000000 01000 01001 00000 00000 011000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C947CA13-4857-48CA-AAD9-6DA83FDB5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94" y="1209764"/>
            <a:ext cx="10886457" cy="5365001"/>
          </a:xfrm>
          <a:prstGeom prst="rect">
            <a:avLst/>
          </a:prstGeom>
        </p:spPr>
      </p:pic>
      <p:grpSp>
        <p:nvGrpSpPr>
          <p:cNvPr id="50" name="组合 49">
            <a:extLst>
              <a:ext uri="{FF2B5EF4-FFF2-40B4-BE49-F238E27FC236}">
                <a16:creationId xmlns:a16="http://schemas.microsoft.com/office/drawing/2014/main" id="{F1D37DE1-0C48-45B3-AA69-5EB42CA628AF}"/>
              </a:ext>
            </a:extLst>
          </p:cNvPr>
          <p:cNvGrpSpPr/>
          <p:nvPr/>
        </p:nvGrpSpPr>
        <p:grpSpPr>
          <a:xfrm>
            <a:off x="5409219" y="1576182"/>
            <a:ext cx="6104466" cy="1987365"/>
            <a:chOff x="5076712" y="1661557"/>
            <a:chExt cx="6104466" cy="1987365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6D325F04-A6B9-4026-8C02-F6EC55ACDCC3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9D99527-8C4B-48AD-BF85-545DD67CC4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661557"/>
              <a:ext cx="0" cy="67947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9784F9E5-B52D-471F-A29A-F3C4DDF8CFC8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0" y="1674256"/>
              <a:ext cx="6092712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54D12FE9-69AF-4DC6-9D8A-FE5262E29C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712" y="1673118"/>
              <a:ext cx="0" cy="197580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289CA16F-A366-4194-BF9B-50BCDA43BD89}"/>
              </a:ext>
            </a:extLst>
          </p:cNvPr>
          <p:cNvSpPr/>
          <p:nvPr/>
        </p:nvSpPr>
        <p:spPr>
          <a:xfrm>
            <a:off x="10719172" y="1515555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1C444956-0944-4EE9-8D64-C7EA39755DE3}"/>
              </a:ext>
            </a:extLst>
          </p:cNvPr>
          <p:cNvGrpSpPr/>
          <p:nvPr/>
        </p:nvGrpSpPr>
        <p:grpSpPr>
          <a:xfrm>
            <a:off x="7184157" y="1760054"/>
            <a:ext cx="4193868" cy="3364646"/>
            <a:chOff x="6851650" y="1855054"/>
            <a:chExt cx="4193868" cy="336464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FC4D636C-DBBA-4ED7-8EF0-D0F5C6CDE119}"/>
                </a:ext>
              </a:extLst>
            </p:cNvPr>
            <p:cNvCxnSpPr>
              <a:cxnSpLocks/>
            </p:cNvCxnSpPr>
            <p:nvPr/>
          </p:nvCxnSpPr>
          <p:spPr>
            <a:xfrm>
              <a:off x="10670966" y="2221960"/>
              <a:ext cx="37168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0881E8BD-EB97-4B25-8D64-CA9E0D822A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1650" y="1855054"/>
              <a:ext cx="0" cy="307889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ACF72662-8D6D-4659-B20F-F2B6E372E2D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1855054"/>
              <a:ext cx="417566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9EEB007-C0CD-45A6-BCA5-D43E04B635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5518" y="1855054"/>
              <a:ext cx="0" cy="36690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B74A5F84-0BEE-4E28-B778-56BE6B645C7D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4940300"/>
              <a:ext cx="50165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544E40F7-3610-4381-8D12-3A5CED96394C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4940300"/>
              <a:ext cx="0" cy="2794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椭圆 62">
            <a:extLst>
              <a:ext uri="{FF2B5EF4-FFF2-40B4-BE49-F238E27FC236}">
                <a16:creationId xmlns:a16="http://schemas.microsoft.com/office/drawing/2014/main" id="{86547121-1A90-4D53-9EF8-06B26571CAE6}"/>
              </a:ext>
            </a:extLst>
          </p:cNvPr>
          <p:cNvSpPr/>
          <p:nvPr/>
        </p:nvSpPr>
        <p:spPr>
          <a:xfrm>
            <a:off x="10952852" y="1681925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76932-3D05-495F-B7BE-410481B783C1}"/>
              </a:ext>
            </a:extLst>
          </p:cNvPr>
          <p:cNvGrpSpPr/>
          <p:nvPr/>
        </p:nvGrpSpPr>
        <p:grpSpPr>
          <a:xfrm>
            <a:off x="7133357" y="3479510"/>
            <a:ext cx="4008877" cy="2292890"/>
            <a:chOff x="6800850" y="3574510"/>
            <a:chExt cx="4008877" cy="2292890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FCFF7C71-DA9D-4B24-A65C-FE44DE7A6709}"/>
                </a:ext>
              </a:extLst>
            </p:cNvPr>
            <p:cNvGrpSpPr/>
            <p:nvPr/>
          </p:nvGrpSpPr>
          <p:grpSpPr>
            <a:xfrm>
              <a:off x="6800850" y="3574510"/>
              <a:ext cx="4008877" cy="2292890"/>
              <a:chOff x="6800850" y="3574510"/>
              <a:chExt cx="4008877" cy="2292890"/>
            </a:xfrm>
          </p:grpSpPr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4851073F-BAF8-4A4B-A1C8-6817535351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809727" y="3574510"/>
                <a:ext cx="0" cy="229289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10C8ACA-B5C6-42A1-82CC-3614225DB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850" y="5861050"/>
                <a:ext cx="4008877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257A44D2-FE27-4482-B623-D67C4667E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1185" y="5403850"/>
                <a:ext cx="0" cy="4572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8FEF582-1221-40AB-9BC2-14860FCAD7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850" y="5413704"/>
                <a:ext cx="2409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C9C69BC-085F-4652-987A-EC653C12C6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7200" y="5591504"/>
                <a:ext cx="240912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FE863232-D44B-45B6-B023-429F946059F8}"/>
                </a:ext>
              </a:extLst>
            </p:cNvPr>
            <p:cNvCxnSpPr/>
            <p:nvPr/>
          </p:nvCxnSpPr>
          <p:spPr>
            <a:xfrm>
              <a:off x="10665886" y="3584670"/>
              <a:ext cx="13876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88CE1008-115E-4E80-930C-A8E7F7433404}"/>
              </a:ext>
            </a:extLst>
          </p:cNvPr>
          <p:cNvSpPr/>
          <p:nvPr/>
        </p:nvSpPr>
        <p:spPr>
          <a:xfrm rot="5400000">
            <a:off x="10749652" y="4609837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× $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B9A2EF1-C8D6-46FF-8BE8-458A5B553530}"/>
              </a:ext>
            </a:extLst>
          </p:cNvPr>
          <p:cNvSpPr/>
          <p:nvPr/>
        </p:nvSpPr>
        <p:spPr>
          <a:xfrm>
            <a:off x="7282772" y="4985001"/>
            <a:ext cx="830985" cy="83705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42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 animBg="1"/>
      <p:bldP spid="72" grpId="0" animBg="1"/>
      <p:bldP spid="73" grpId="0" animBg="1"/>
      <p:bldP spid="73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0" y="278225"/>
            <a:ext cx="7665605" cy="742071"/>
            <a:chOff x="552118" y="278221"/>
            <a:chExt cx="7665605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8" y="712514"/>
              <a:ext cx="76656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Multiply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699653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支持乘法指令的经典五级流水线数据通路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02B1F16-738C-421D-9FD1-668AD35D2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71" y="1221639"/>
            <a:ext cx="10886457" cy="53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08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数据移动指令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8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B0A5DC-C847-4DAC-8CA3-E50889311332}"/>
              </a:ext>
            </a:extLst>
          </p:cNvPr>
          <p:cNvSpPr txBox="1"/>
          <p:nvPr/>
        </p:nvSpPr>
        <p:spPr>
          <a:xfrm>
            <a:off x="4681271" y="5816505"/>
            <a:ext cx="28294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MFLO $s0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2D577D7-34DD-4045-99B9-5A843A8C8D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128" y="1665671"/>
            <a:ext cx="7555668" cy="4127489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BE783D-AD51-4576-815C-FC6E3C193EBC}"/>
              </a:ext>
            </a:extLst>
          </p:cNvPr>
          <p:cNvGrpSpPr/>
          <p:nvPr/>
        </p:nvGrpSpPr>
        <p:grpSpPr>
          <a:xfrm>
            <a:off x="575870" y="278225"/>
            <a:ext cx="5706177" cy="954107"/>
            <a:chOff x="575868" y="278221"/>
            <a:chExt cx="5706177" cy="95410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77C06D3-D359-46BD-BF7A-EB9F710AF7E6}"/>
                </a:ext>
              </a:extLst>
            </p:cNvPr>
            <p:cNvSpPr/>
            <p:nvPr/>
          </p:nvSpPr>
          <p:spPr>
            <a:xfrm>
              <a:off x="575868" y="712515"/>
              <a:ext cx="57061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Data Move Instructions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8D064B-1D32-432C-BE44-8D55F3D935CF}"/>
                </a:ext>
              </a:extLst>
            </p:cNvPr>
            <p:cNvSpPr/>
            <p:nvPr/>
          </p:nvSpPr>
          <p:spPr>
            <a:xfrm>
              <a:off x="1197484" y="278221"/>
              <a:ext cx="3212161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数据移动指令格式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241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204545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61" name="图片 60">
            <a:extLst>
              <a:ext uri="{FF2B5EF4-FFF2-40B4-BE49-F238E27FC236}">
                <a16:creationId xmlns:a16="http://schemas.microsoft.com/office/drawing/2014/main" id="{EA9133F4-DF68-4995-AD05-D0369711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9" y="1223889"/>
            <a:ext cx="10886457" cy="5365001"/>
          </a:xfrm>
          <a:prstGeom prst="rect">
            <a:avLst/>
          </a:prstGeom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C429DCF6-2A09-446A-9600-CC74864D5BCE}"/>
              </a:ext>
            </a:extLst>
          </p:cNvPr>
          <p:cNvSpPr txBox="1"/>
          <p:nvPr/>
        </p:nvSpPr>
        <p:spPr>
          <a:xfrm>
            <a:off x="4122382" y="101967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MFLO $s0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633D491-40E8-43C9-9F50-F95908D0F00D}"/>
              </a:ext>
            </a:extLst>
          </p:cNvPr>
          <p:cNvSpPr txBox="1"/>
          <p:nvPr/>
        </p:nvSpPr>
        <p:spPr>
          <a:xfrm>
            <a:off x="6997852" y="101967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000000 00000 00000 10000 00000 010010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D35180B3-62EE-4276-AE1A-92B88BBC1135}"/>
              </a:ext>
            </a:extLst>
          </p:cNvPr>
          <p:cNvGrpSpPr/>
          <p:nvPr/>
        </p:nvGrpSpPr>
        <p:grpSpPr>
          <a:xfrm>
            <a:off x="7092124" y="1033173"/>
            <a:ext cx="4695441" cy="319262"/>
            <a:chOff x="6759616" y="1104423"/>
            <a:chExt cx="4695441" cy="31926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13BE69E-80EC-48AD-90C1-8C36D56D80F9}"/>
                </a:ext>
              </a:extLst>
            </p:cNvPr>
            <p:cNvSpPr/>
            <p:nvPr/>
          </p:nvSpPr>
          <p:spPr>
            <a:xfrm>
              <a:off x="6759616" y="1108281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FAD5BE0F-556B-4134-B6A9-4E46086C577A}"/>
                </a:ext>
              </a:extLst>
            </p:cNvPr>
            <p:cNvSpPr/>
            <p:nvPr/>
          </p:nvSpPr>
          <p:spPr>
            <a:xfrm>
              <a:off x="10586956" y="1104423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07DB892-4102-40C6-AC95-DAECDDE42977}"/>
              </a:ext>
            </a:extLst>
          </p:cNvPr>
          <p:cNvGrpSpPr/>
          <p:nvPr/>
        </p:nvGrpSpPr>
        <p:grpSpPr>
          <a:xfrm>
            <a:off x="5111499" y="2970479"/>
            <a:ext cx="586454" cy="156258"/>
            <a:chOff x="4758671" y="3041729"/>
            <a:chExt cx="586454" cy="156258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16C72461-4ABD-41D0-81C7-918382CD4489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102" name="椭圆 101">
              <a:extLst>
                <a:ext uri="{FF2B5EF4-FFF2-40B4-BE49-F238E27FC236}">
                  <a16:creationId xmlns:a16="http://schemas.microsoft.com/office/drawing/2014/main" id="{7440ED17-B51D-4C73-AC83-0FBE2E54F016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103" name="椭圆 102">
            <a:extLst>
              <a:ext uri="{FF2B5EF4-FFF2-40B4-BE49-F238E27FC236}">
                <a16:creationId xmlns:a16="http://schemas.microsoft.com/office/drawing/2014/main" id="{DC9F6414-D0E4-4358-9645-DDE2086DFF0E}"/>
              </a:ext>
            </a:extLst>
          </p:cNvPr>
          <p:cNvSpPr/>
          <p:nvPr/>
        </p:nvSpPr>
        <p:spPr>
          <a:xfrm>
            <a:off x="6186913" y="219549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04" name="矩形: 圆角 103">
            <a:extLst>
              <a:ext uri="{FF2B5EF4-FFF2-40B4-BE49-F238E27FC236}">
                <a16:creationId xmlns:a16="http://schemas.microsoft.com/office/drawing/2014/main" id="{D95E3FE8-FD74-4A2E-A146-612F61DE7641}"/>
              </a:ext>
            </a:extLst>
          </p:cNvPr>
          <p:cNvSpPr/>
          <p:nvPr/>
        </p:nvSpPr>
        <p:spPr>
          <a:xfrm>
            <a:off x="4251463" y="3151001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椭圆 104">
            <a:extLst>
              <a:ext uri="{FF2B5EF4-FFF2-40B4-BE49-F238E27FC236}">
                <a16:creationId xmlns:a16="http://schemas.microsoft.com/office/drawing/2014/main" id="{321C9281-2120-4EF5-82AA-6A3FB1FFAB1F}"/>
              </a:ext>
            </a:extLst>
          </p:cNvPr>
          <p:cNvSpPr/>
          <p:nvPr/>
        </p:nvSpPr>
        <p:spPr>
          <a:xfrm>
            <a:off x="6420593" y="206341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3164C783-9F24-480F-8E03-45B1789FD341}"/>
              </a:ext>
            </a:extLst>
          </p:cNvPr>
          <p:cNvSpPr/>
          <p:nvPr/>
        </p:nvSpPr>
        <p:spPr>
          <a:xfrm>
            <a:off x="9470742" y="1039903"/>
            <a:ext cx="697803" cy="30194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A0B46D4-EDC0-40DA-93FD-ABFD98DCAC21}"/>
              </a:ext>
            </a:extLst>
          </p:cNvPr>
          <p:cNvGrpSpPr/>
          <p:nvPr/>
        </p:nvGrpSpPr>
        <p:grpSpPr>
          <a:xfrm>
            <a:off x="7412002" y="1347558"/>
            <a:ext cx="4170460" cy="218317"/>
            <a:chOff x="7079494" y="1413057"/>
            <a:chExt cx="4170460" cy="218317"/>
          </a:xfrm>
        </p:grpSpPr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97FF3949-8BBD-4316-B6FA-BE964109E5C1}"/>
                </a:ext>
              </a:extLst>
            </p:cNvPr>
            <p:cNvSpPr txBox="1"/>
            <p:nvPr/>
          </p:nvSpPr>
          <p:spPr>
            <a:xfrm>
              <a:off x="7079494" y="1413057"/>
              <a:ext cx="29076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D8442D7B-4B5D-4D0D-B9CB-F2564202BAB1}"/>
                </a:ext>
              </a:extLst>
            </p:cNvPr>
            <p:cNvSpPr txBox="1"/>
            <p:nvPr/>
          </p:nvSpPr>
          <p:spPr>
            <a:xfrm>
              <a:off x="789325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202AE4EB-25FA-49CB-BF87-830350450E69}"/>
                </a:ext>
              </a:extLst>
            </p:cNvPr>
            <p:cNvSpPr txBox="1"/>
            <p:nvPr/>
          </p:nvSpPr>
          <p:spPr>
            <a:xfrm>
              <a:off x="862362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7C4C6634-5CC9-4DE9-8D48-EB6F2EACE6BF}"/>
                </a:ext>
              </a:extLst>
            </p:cNvPr>
            <p:cNvSpPr txBox="1"/>
            <p:nvPr/>
          </p:nvSpPr>
          <p:spPr>
            <a:xfrm>
              <a:off x="935973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4D4F67A5-2FC7-432B-9FA3-7FB947FA1C7C}"/>
                </a:ext>
              </a:extLst>
            </p:cNvPr>
            <p:cNvSpPr txBox="1"/>
            <p:nvPr/>
          </p:nvSpPr>
          <p:spPr>
            <a:xfrm>
              <a:off x="1009585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BCA1A879-7C4A-4ACC-ABEF-169ECA56C809}"/>
                </a:ext>
              </a:extLst>
            </p:cNvPr>
            <p:cNvSpPr txBox="1"/>
            <p:nvPr/>
          </p:nvSpPr>
          <p:spPr>
            <a:xfrm>
              <a:off x="10866467" y="1415930"/>
              <a:ext cx="38348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95B007E-61C9-479A-9FA2-16F7D5551D7C}"/>
              </a:ext>
            </a:extLst>
          </p:cNvPr>
          <p:cNvSpPr/>
          <p:nvPr/>
        </p:nvSpPr>
        <p:spPr>
          <a:xfrm>
            <a:off x="4144485" y="93159"/>
            <a:ext cx="7643079" cy="8837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数据通路与之前的设计相同，不需要修改，只需产生不同的译码控制信号即可</a:t>
            </a:r>
          </a:p>
        </p:txBody>
      </p:sp>
    </p:spTree>
    <p:extLst>
      <p:ext uri="{BB962C8B-B14F-4D97-AF65-F5344CB8AC3E}">
        <p14:creationId xmlns:p14="http://schemas.microsoft.com/office/powerpoint/2010/main" val="419189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05" grpId="0" animBg="1"/>
      <p:bldP spid="10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4AC39EC5-D928-4538-8022-C50E392A6FE6}"/>
              </a:ext>
            </a:extLst>
          </p:cNvPr>
          <p:cNvSpPr txBox="1"/>
          <p:nvPr/>
        </p:nvSpPr>
        <p:spPr>
          <a:xfrm>
            <a:off x="4134257" y="101967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MFLO $s0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CB0E027-8ED8-4CB2-BBEF-FF1914A170E8}"/>
              </a:ext>
            </a:extLst>
          </p:cNvPr>
          <p:cNvSpPr txBox="1"/>
          <p:nvPr/>
        </p:nvSpPr>
        <p:spPr>
          <a:xfrm>
            <a:off x="7009727" y="101967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000000 00000 00000 10000 00000 010010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8BFB6C33-0E07-4EF1-BA55-0F4E3DEA3C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4" y="1213729"/>
            <a:ext cx="10886457" cy="5365001"/>
          </a:xfrm>
          <a:prstGeom prst="rect">
            <a:avLst/>
          </a:prstGeom>
        </p:spPr>
      </p:pic>
      <p:sp>
        <p:nvSpPr>
          <p:cNvPr id="36" name="椭圆 35">
            <a:extLst>
              <a:ext uri="{FF2B5EF4-FFF2-40B4-BE49-F238E27FC236}">
                <a16:creationId xmlns:a16="http://schemas.microsoft.com/office/drawing/2014/main" id="{55E7CCEA-E8BC-48B1-A710-4145A80C7D42}"/>
              </a:ext>
            </a:extLst>
          </p:cNvPr>
          <p:cNvSpPr/>
          <p:nvPr/>
        </p:nvSpPr>
        <p:spPr>
          <a:xfrm>
            <a:off x="7682148" y="219549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31ED7D85-545E-4AAD-831B-B1CCE3DA292B}"/>
              </a:ext>
            </a:extLst>
          </p:cNvPr>
          <p:cNvSpPr/>
          <p:nvPr/>
        </p:nvSpPr>
        <p:spPr>
          <a:xfrm>
            <a:off x="7915828" y="206341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4351A5BE-6ADF-4ECF-9D3C-3FFA11DB8640}"/>
              </a:ext>
            </a:extLst>
          </p:cNvPr>
          <p:cNvSpPr/>
          <p:nvPr/>
        </p:nvSpPr>
        <p:spPr>
          <a:xfrm>
            <a:off x="7890458" y="3130681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DC9FE8C-C155-402D-BF02-780D8324A5E8}"/>
              </a:ext>
            </a:extLst>
          </p:cNvPr>
          <p:cNvSpPr/>
          <p:nvPr/>
        </p:nvSpPr>
        <p:spPr>
          <a:xfrm>
            <a:off x="8621978" y="4045081"/>
            <a:ext cx="36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901C3AC-AA6C-422B-9CA0-D11DA95869F7}"/>
              </a:ext>
            </a:extLst>
          </p:cNvPr>
          <p:cNvSpPr/>
          <p:nvPr/>
        </p:nvSpPr>
        <p:spPr>
          <a:xfrm>
            <a:off x="7909490" y="4733529"/>
            <a:ext cx="630091" cy="34295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D6CF849-6BB4-4DA4-A94D-160B49DD6FAA}"/>
              </a:ext>
            </a:extLst>
          </p:cNvPr>
          <p:cNvGrpSpPr/>
          <p:nvPr/>
        </p:nvGrpSpPr>
        <p:grpSpPr>
          <a:xfrm>
            <a:off x="8021533" y="4945250"/>
            <a:ext cx="273050" cy="571630"/>
            <a:chOff x="7677150" y="5016500"/>
            <a:chExt cx="273050" cy="571630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4073BFA-7274-45DC-8EC9-B5EE78FA971E}"/>
                </a:ext>
              </a:extLst>
            </p:cNvPr>
            <p:cNvCxnSpPr>
              <a:cxnSpLocks/>
            </p:cNvCxnSpPr>
            <p:nvPr/>
          </p:nvCxnSpPr>
          <p:spPr>
            <a:xfrm>
              <a:off x="7677150" y="5396771"/>
              <a:ext cx="161925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A4DCBAA-AEB0-492B-ABB7-FB7A5F413B12}"/>
                </a:ext>
              </a:extLst>
            </p:cNvPr>
            <p:cNvCxnSpPr>
              <a:cxnSpLocks/>
            </p:cNvCxnSpPr>
            <p:nvPr/>
          </p:nvCxnSpPr>
          <p:spPr>
            <a:xfrm>
              <a:off x="7683254" y="5577746"/>
              <a:ext cx="266946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F379814-0929-43D7-8A77-4B551351BB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39075" y="5016500"/>
              <a:ext cx="0" cy="382717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40375116-F589-4D8D-AD27-8D89E689A6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50200" y="5016500"/>
              <a:ext cx="0" cy="57163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77168F8A-58C9-4E3F-995B-1F5EB52A4904}"/>
              </a:ext>
            </a:extLst>
          </p:cNvPr>
          <p:cNvGrpSpPr/>
          <p:nvPr/>
        </p:nvGrpSpPr>
        <p:grpSpPr>
          <a:xfrm>
            <a:off x="8253308" y="4230875"/>
            <a:ext cx="215900" cy="575274"/>
            <a:chOff x="7908925" y="4302125"/>
            <a:chExt cx="215900" cy="575274"/>
          </a:xfrm>
        </p:grpSpPr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564EB1F6-31EB-4419-A8F9-6F291D4535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8925" y="4302125"/>
              <a:ext cx="0" cy="57527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1985E48B-132F-4FC8-9159-06C68A31F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08925" y="4307689"/>
              <a:ext cx="215900" cy="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281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1" grpId="0" animBg="1"/>
      <p:bldP spid="41" grpId="1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836BF91-DECA-4BF7-AD7E-CE5EB346C396}"/>
              </a:ext>
            </a:extLst>
          </p:cNvPr>
          <p:cNvSpPr/>
          <p:nvPr/>
        </p:nvSpPr>
        <p:spPr>
          <a:xfrm>
            <a:off x="4158426" y="66359"/>
            <a:ext cx="7722348" cy="8837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数据通路与之前的设计相同，不需要修改，只需将从执行阶段传递来信号传递给流水线的写回阶段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C5559CC-E684-40E4-8A6D-7256F07D5A4C}"/>
              </a:ext>
            </a:extLst>
          </p:cNvPr>
          <p:cNvSpPr txBox="1"/>
          <p:nvPr/>
        </p:nvSpPr>
        <p:spPr>
          <a:xfrm>
            <a:off x="4134257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MFLO $s0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8CEC637-D7AC-46F2-940B-B9F74D178CED}"/>
              </a:ext>
            </a:extLst>
          </p:cNvPr>
          <p:cNvSpPr txBox="1"/>
          <p:nvPr/>
        </p:nvSpPr>
        <p:spPr>
          <a:xfrm>
            <a:off x="7009727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000000 00000 00000 10000 00000 010010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1B626350-B7CA-473B-8FAE-A2D8BF069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82" y="1209283"/>
            <a:ext cx="10886457" cy="5365001"/>
          </a:xfrm>
          <a:prstGeom prst="rect">
            <a:avLst/>
          </a:prstGeom>
        </p:spPr>
      </p:pic>
      <p:sp>
        <p:nvSpPr>
          <p:cNvPr id="22" name="椭圆 21">
            <a:extLst>
              <a:ext uri="{FF2B5EF4-FFF2-40B4-BE49-F238E27FC236}">
                <a16:creationId xmlns:a16="http://schemas.microsoft.com/office/drawing/2014/main" id="{25622ACF-CACF-47B7-BDD0-FF7351A63000}"/>
              </a:ext>
            </a:extLst>
          </p:cNvPr>
          <p:cNvSpPr/>
          <p:nvPr/>
        </p:nvSpPr>
        <p:spPr>
          <a:xfrm>
            <a:off x="9858420" y="219002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DBE5D779-72A7-405E-B869-0F94E86C7F76}"/>
              </a:ext>
            </a:extLst>
          </p:cNvPr>
          <p:cNvSpPr/>
          <p:nvPr/>
        </p:nvSpPr>
        <p:spPr>
          <a:xfrm>
            <a:off x="10092100" y="205794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16E7CA65-A3ED-4B30-8BDE-9FA071595167}"/>
              </a:ext>
            </a:extLst>
          </p:cNvPr>
          <p:cNvSpPr/>
          <p:nvPr/>
        </p:nvSpPr>
        <p:spPr>
          <a:xfrm>
            <a:off x="9609530" y="3125219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14DFBE56-C6F2-47AB-A8C0-BE25DEE1AC3E}"/>
              </a:ext>
            </a:extLst>
          </p:cNvPr>
          <p:cNvSpPr/>
          <p:nvPr/>
        </p:nvSpPr>
        <p:spPr>
          <a:xfrm>
            <a:off x="9865562" y="4048763"/>
            <a:ext cx="36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0771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3" name="图片 32">
            <a:extLst>
              <a:ext uri="{FF2B5EF4-FFF2-40B4-BE49-F238E27FC236}">
                <a16:creationId xmlns:a16="http://schemas.microsoft.com/office/drawing/2014/main" id="{F3F69B94-6BE2-4DD5-84BA-17614C8A0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7" y="1209283"/>
            <a:ext cx="10886457" cy="5365001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12017192-6FDD-46BA-BB03-D8C5AA8158A3}"/>
              </a:ext>
            </a:extLst>
          </p:cNvPr>
          <p:cNvGrpSpPr/>
          <p:nvPr/>
        </p:nvGrpSpPr>
        <p:grpSpPr>
          <a:xfrm>
            <a:off x="5421096" y="1576182"/>
            <a:ext cx="6104466" cy="1987365"/>
            <a:chOff x="5076712" y="1661557"/>
            <a:chExt cx="6104466" cy="1987365"/>
          </a:xfrm>
        </p:grpSpPr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C2B3AF22-08CE-49E3-8DFB-66B957D0CE35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A6925308-6CA7-4C17-901B-6C7E412BAE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661557"/>
              <a:ext cx="0" cy="67947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9B1B7532-65D5-4ACB-A4E6-663F373D2C5D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0" y="1674256"/>
              <a:ext cx="6092712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6A25C8DF-74FD-4DBF-8355-F7CA56CC1B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712" y="1673118"/>
              <a:ext cx="0" cy="197580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FAC0B51-9BC0-4F65-8F93-22DFCEB8F6EB}"/>
              </a:ext>
            </a:extLst>
          </p:cNvPr>
          <p:cNvGrpSpPr/>
          <p:nvPr/>
        </p:nvGrpSpPr>
        <p:grpSpPr>
          <a:xfrm>
            <a:off x="7196034" y="1760054"/>
            <a:ext cx="4193868" cy="3364646"/>
            <a:chOff x="6851650" y="1855054"/>
            <a:chExt cx="4193868" cy="336464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A421796E-8E1C-4A34-9DF6-DC893A1529F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0966" y="2221960"/>
              <a:ext cx="37168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BD1B63A0-A6FC-4AEF-9F7A-9356A34664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1650" y="1855054"/>
              <a:ext cx="0" cy="307889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6E17C6B-3BE1-463A-ABCF-2EE8BB36DF73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1855054"/>
              <a:ext cx="417566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8A26DD2E-C3BF-41E1-AD71-2D9F5A0DC9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5518" y="1855054"/>
              <a:ext cx="0" cy="366906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76F30D7-46C6-43E3-9AB2-8B78577BA18D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4940300"/>
              <a:ext cx="501650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E1D3B1A-9AA5-4C30-8E7A-F2B176B6C684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4940300"/>
              <a:ext cx="0" cy="27940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D9AD0162-FD03-44DA-9480-B65BFBF83394}"/>
              </a:ext>
            </a:extLst>
          </p:cNvPr>
          <p:cNvGrpSpPr/>
          <p:nvPr/>
        </p:nvGrpSpPr>
        <p:grpSpPr>
          <a:xfrm>
            <a:off x="4433784" y="3181600"/>
            <a:ext cx="7090928" cy="2794001"/>
            <a:chOff x="4089400" y="3276600"/>
            <a:chExt cx="7090928" cy="2794001"/>
          </a:xfrm>
        </p:grpSpPr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DF149DDF-ECAA-40D7-B902-F7E336A26887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043" y="3276600"/>
              <a:ext cx="0" cy="27940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FAF290E9-2F04-4DA1-BC47-52DF724381FA}"/>
                </a:ext>
              </a:extLst>
            </p:cNvPr>
            <p:cNvCxnSpPr/>
            <p:nvPr/>
          </p:nvCxnSpPr>
          <p:spPr>
            <a:xfrm>
              <a:off x="10684933" y="3276600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C17D3A3E-ED36-4719-B106-159A7941F02E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6070601"/>
              <a:ext cx="708364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BD931878-5EAC-494A-8186-0037A3DC5383}"/>
                </a:ext>
              </a:extLst>
            </p:cNvPr>
            <p:cNvCxnSpPr>
              <a:cxnSpLocks/>
            </p:cNvCxnSpPr>
            <p:nvPr/>
          </p:nvCxnSpPr>
          <p:spPr>
            <a:xfrm>
              <a:off x="4094480" y="4422680"/>
              <a:ext cx="0" cy="16479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D0164BBD-7EAE-49D0-B312-895FA7EC3843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4422680"/>
              <a:ext cx="626534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80870133-1662-48F9-804E-3B64880ED545}"/>
              </a:ext>
            </a:extLst>
          </p:cNvPr>
          <p:cNvGrpSpPr/>
          <p:nvPr/>
        </p:nvGrpSpPr>
        <p:grpSpPr>
          <a:xfrm>
            <a:off x="4581104" y="4105483"/>
            <a:ext cx="6775266" cy="1787821"/>
            <a:chOff x="4236720" y="4200483"/>
            <a:chExt cx="6775266" cy="1787821"/>
          </a:xfrm>
        </p:grpSpPr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43652E80-B1E4-4301-BF08-8A7448BA448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986" y="4200483"/>
              <a:ext cx="34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C2FA26B2-4A3D-47A0-9087-728DB34E9CF3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5978145"/>
              <a:ext cx="676389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>
              <a:extLst>
                <a:ext uri="{FF2B5EF4-FFF2-40B4-BE49-F238E27FC236}">
                  <a16:creationId xmlns:a16="http://schemas.microsoft.com/office/drawing/2014/main" id="{2FD7C763-22C9-4F8A-A5D2-68EA1FB166E2}"/>
                </a:ext>
              </a:extLst>
            </p:cNvPr>
            <p:cNvCxnSpPr>
              <a:cxnSpLocks/>
            </p:cNvCxnSpPr>
            <p:nvPr/>
          </p:nvCxnSpPr>
          <p:spPr>
            <a:xfrm>
              <a:off x="4238414" y="4636177"/>
              <a:ext cx="0" cy="134620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7964D108-5E55-4AC9-81A9-E4B3941FFBA8}"/>
                </a:ext>
              </a:extLst>
            </p:cNvPr>
            <p:cNvCxnSpPr>
              <a:cxnSpLocks/>
            </p:cNvCxnSpPr>
            <p:nvPr/>
          </p:nvCxnSpPr>
          <p:spPr>
            <a:xfrm>
              <a:off x="4236720" y="4647722"/>
              <a:ext cx="474977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7496EA44-F528-4308-A159-D68307AB09F0}"/>
                </a:ext>
              </a:extLst>
            </p:cNvPr>
            <p:cNvCxnSpPr>
              <a:cxnSpLocks/>
            </p:cNvCxnSpPr>
            <p:nvPr/>
          </p:nvCxnSpPr>
          <p:spPr>
            <a:xfrm>
              <a:off x="11000616" y="4200483"/>
              <a:ext cx="0" cy="17878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椭圆 87">
            <a:extLst>
              <a:ext uri="{FF2B5EF4-FFF2-40B4-BE49-F238E27FC236}">
                <a16:creationId xmlns:a16="http://schemas.microsoft.com/office/drawing/2014/main" id="{00EB7BD8-3633-45F6-8D0C-A0431268C106}"/>
              </a:ext>
            </a:extLst>
          </p:cNvPr>
          <p:cNvSpPr/>
          <p:nvPr/>
        </p:nvSpPr>
        <p:spPr>
          <a:xfrm>
            <a:off x="10233325" y="166882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AB58E648-C069-424D-9037-8EF892FA13FD}"/>
              </a:ext>
            </a:extLst>
          </p:cNvPr>
          <p:cNvSpPr/>
          <p:nvPr/>
        </p:nvSpPr>
        <p:spPr>
          <a:xfrm>
            <a:off x="10467005" y="1518453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62E61492-493E-4F8C-B5EB-582EEF15221C}"/>
              </a:ext>
            </a:extLst>
          </p:cNvPr>
          <p:cNvSpPr/>
          <p:nvPr/>
        </p:nvSpPr>
        <p:spPr>
          <a:xfrm rot="5400000">
            <a:off x="11118291" y="3719579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ECA0CA5C-931E-4B5D-9F39-A1BE734DA4DF}"/>
              </a:ext>
            </a:extLst>
          </p:cNvPr>
          <p:cNvSpPr/>
          <p:nvPr/>
        </p:nvSpPr>
        <p:spPr>
          <a:xfrm rot="5400000">
            <a:off x="11119155" y="4724555"/>
            <a:ext cx="46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ED30855-292C-4CAD-BB97-78EB9E394538}"/>
              </a:ext>
            </a:extLst>
          </p:cNvPr>
          <p:cNvSpPr txBox="1"/>
          <p:nvPr/>
        </p:nvSpPr>
        <p:spPr>
          <a:xfrm>
            <a:off x="4134257" y="101967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MFLO $s0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E45FE05-870D-4299-8E87-DECA99C7D167}"/>
              </a:ext>
            </a:extLst>
          </p:cNvPr>
          <p:cNvSpPr txBox="1"/>
          <p:nvPr/>
        </p:nvSpPr>
        <p:spPr>
          <a:xfrm>
            <a:off x="7009727" y="101967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000000 00000 00000 10000 00000 010010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9C0AFC-053C-41DD-9FFA-3303C2E96C2B}"/>
              </a:ext>
            </a:extLst>
          </p:cNvPr>
          <p:cNvSpPr/>
          <p:nvPr/>
        </p:nvSpPr>
        <p:spPr>
          <a:xfrm>
            <a:off x="4144489" y="477998"/>
            <a:ext cx="7736286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369270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 animBg="1"/>
      <p:bldP spid="90" grpId="0" animBg="1"/>
      <p:bldP spid="9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0" y="278225"/>
            <a:ext cx="8398771" cy="753947"/>
            <a:chOff x="552118" y="278221"/>
            <a:chExt cx="8398771" cy="7539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8" y="712515"/>
              <a:ext cx="7938737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Data Move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775340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支持数据移动指令的经典五级流水线数据通路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861E307-0B4C-42EB-87DF-761CFB91E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6" y="1197405"/>
            <a:ext cx="10886457" cy="53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35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36">
            <a:extLst>
              <a:ext uri="{FF2B5EF4-FFF2-40B4-BE49-F238E27FC236}">
                <a16:creationId xmlns:a16="http://schemas.microsoft.com/office/drawing/2014/main" id="{4BA99134-2CE6-0EE5-ADF9-505316F3043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77813"/>
            <a:ext cx="2632075" cy="714375"/>
            <a:chOff x="635244" y="278221"/>
            <a:chExt cx="2632062" cy="71407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1EEE8E-C882-869E-C4BB-E67430CD54D9}"/>
                </a:ext>
              </a:extLst>
            </p:cNvPr>
            <p:cNvSpPr/>
            <p:nvPr/>
          </p:nvSpPr>
          <p:spPr>
            <a:xfrm>
              <a:off x="635244" y="678101"/>
              <a:ext cx="2632062" cy="314192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Idea of Design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536F85-B10B-FF9E-E2ED-039EEA8C1560}"/>
                </a:ext>
              </a:extLst>
            </p:cNvPr>
            <p:cNvSpPr/>
            <p:nvPr/>
          </p:nvSpPr>
          <p:spPr>
            <a:xfrm>
              <a:off x="1197216" y="278221"/>
              <a:ext cx="1698617" cy="5236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设计思路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5" name="图片 21">
            <a:extLst>
              <a:ext uri="{FF2B5EF4-FFF2-40B4-BE49-F238E27FC236}">
                <a16:creationId xmlns:a16="http://schemas.microsoft.com/office/drawing/2014/main" id="{290F090F-BC76-7DFA-3E05-2942896FF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1392238"/>
            <a:ext cx="5256212" cy="440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F6F5742-56CC-28A5-71C2-E44CE3EFA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1392238"/>
            <a:ext cx="5757863" cy="4384675"/>
          </a:xfrm>
          <a:prstGeom prst="rect">
            <a:avLst/>
          </a:prstGeom>
          <a:noFill/>
          <a:ln w="19050">
            <a:solidFill>
              <a:srgbClr val="00B0F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800100" indent="-3429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数据通路（</a:t>
            </a:r>
            <a:r>
              <a:rPr lang="en-US" altLang="zh-CN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Data Path</a:t>
            </a:r>
            <a:r>
              <a:rPr lang="zh-CN" altLang="en-US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2400" b="1">
              <a:solidFill>
                <a:srgbClr val="0000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对数据进行传输、运算和存储。</a:t>
            </a:r>
            <a:endParaRPr lang="en-US" altLang="zh-CN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主要包含存储器、寄存器、</a:t>
            </a:r>
            <a:r>
              <a:rPr lang="en-US" altLang="zh-CN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ALU</a:t>
            </a: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、多路选择器和内部总线等器件，位宽为</a:t>
            </a:r>
            <a:r>
              <a:rPr lang="en-US" altLang="zh-CN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32</a:t>
            </a: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位。</a:t>
            </a:r>
            <a:endParaRPr lang="en-US" altLang="zh-CN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n"/>
            </a:pPr>
            <a:r>
              <a:rPr lang="zh-CN" altLang="en-US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控制单元（</a:t>
            </a:r>
            <a:r>
              <a:rPr lang="en-US" altLang="zh-CN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Control Unit</a:t>
            </a:r>
            <a:r>
              <a:rPr lang="zh-CN" altLang="en-US" sz="2400" b="1">
                <a:solidFill>
                  <a:srgbClr val="0000FF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</a:t>
            </a:r>
            <a:endParaRPr lang="en-US" altLang="zh-CN" sz="2400" b="1">
              <a:solidFill>
                <a:srgbClr val="0000FF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从数据通路中接收当前指令，并产生操纵数据通路处理这些指令的控制信号序列。</a:t>
            </a:r>
            <a:endParaRPr lang="en-US" altLang="zh-CN" sz="200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0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例如，多路选择器选择信号、寄存器写使能信号、存储器写信号等。</a:t>
            </a:r>
          </a:p>
        </p:txBody>
      </p:sp>
    </p:spTree>
    <p:extLst>
      <p:ext uri="{BB962C8B-B14F-4D97-AF65-F5344CB8AC3E}">
        <p14:creationId xmlns:p14="http://schemas.microsoft.com/office/powerpoint/2010/main" val="45172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移位指令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09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0BE783D-AD51-4576-815C-FC6E3C193EBC}"/>
              </a:ext>
            </a:extLst>
          </p:cNvPr>
          <p:cNvGrpSpPr/>
          <p:nvPr/>
        </p:nvGrpSpPr>
        <p:grpSpPr>
          <a:xfrm>
            <a:off x="575871" y="278225"/>
            <a:ext cx="5124286" cy="954107"/>
            <a:chOff x="575869" y="278221"/>
            <a:chExt cx="5124286" cy="954106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77C06D3-D359-46BD-BF7A-EB9F710AF7E6}"/>
                </a:ext>
              </a:extLst>
            </p:cNvPr>
            <p:cNvSpPr/>
            <p:nvPr/>
          </p:nvSpPr>
          <p:spPr>
            <a:xfrm>
              <a:off x="575869" y="736266"/>
              <a:ext cx="51242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Shift Instructions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A8D064B-1D32-432C-BE44-8D55F3D935CF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移位指令格式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21C3CB4-EEA4-4A5E-8C3D-460C72FFD0FD}"/>
              </a:ext>
            </a:extLst>
          </p:cNvPr>
          <p:cNvSpPr txBox="1"/>
          <p:nvPr/>
        </p:nvSpPr>
        <p:spPr>
          <a:xfrm>
            <a:off x="4681271" y="4913188"/>
            <a:ext cx="2829463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SLL $s0, $t0, 5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7FBE5D-8512-4572-9BFE-80B44B425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602" y="1996086"/>
            <a:ext cx="7855427" cy="199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405962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17E21BF0-B086-4B3C-8C96-40E05E30FA70}"/>
              </a:ext>
            </a:extLst>
          </p:cNvPr>
          <p:cNvSpPr txBox="1"/>
          <p:nvPr/>
        </p:nvSpPr>
        <p:spPr>
          <a:xfrm>
            <a:off x="4146133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SLL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76F32E0-B89B-4D1C-AA73-038490DCDE35}"/>
              </a:ext>
            </a:extLst>
          </p:cNvPr>
          <p:cNvSpPr txBox="1"/>
          <p:nvPr/>
        </p:nvSpPr>
        <p:spPr>
          <a:xfrm>
            <a:off x="7021603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000000 00000 01000 10000 00101 000000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C2B5F7CB-A480-452B-AF61-FD0531DDE78F}"/>
              </a:ext>
            </a:extLst>
          </p:cNvPr>
          <p:cNvGrpSpPr/>
          <p:nvPr/>
        </p:nvGrpSpPr>
        <p:grpSpPr>
          <a:xfrm>
            <a:off x="7115875" y="1021298"/>
            <a:ext cx="4695441" cy="319262"/>
            <a:chOff x="6759616" y="1104423"/>
            <a:chExt cx="4695441" cy="319262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B35AB1E9-9BDB-4FEE-994D-211F62279AD1}"/>
                </a:ext>
              </a:extLst>
            </p:cNvPr>
            <p:cNvSpPr/>
            <p:nvPr/>
          </p:nvSpPr>
          <p:spPr>
            <a:xfrm>
              <a:off x="6759616" y="1108281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5C49728-F5DA-460A-AC8F-87CC6D773869}"/>
                </a:ext>
              </a:extLst>
            </p:cNvPr>
            <p:cNvSpPr/>
            <p:nvPr/>
          </p:nvSpPr>
          <p:spPr>
            <a:xfrm>
              <a:off x="10586956" y="1104423"/>
              <a:ext cx="868101" cy="315404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82BB164D-B44C-4D2A-B76F-2C0367E0BC17}"/>
              </a:ext>
            </a:extLst>
          </p:cNvPr>
          <p:cNvGrpSpPr/>
          <p:nvPr/>
        </p:nvGrpSpPr>
        <p:grpSpPr>
          <a:xfrm>
            <a:off x="8752685" y="1034759"/>
            <a:ext cx="2144512" cy="303873"/>
            <a:chOff x="8396426" y="1117884"/>
            <a:chExt cx="2144512" cy="303873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27565EE2-6A7A-46BE-9993-6F92EA28786F}"/>
                </a:ext>
              </a:extLst>
            </p:cNvPr>
            <p:cNvSpPr/>
            <p:nvPr/>
          </p:nvSpPr>
          <p:spPr>
            <a:xfrm>
              <a:off x="8396426" y="111788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5AEEE46-3A5C-470A-871E-5B6D73CFAC3C}"/>
                </a:ext>
              </a:extLst>
            </p:cNvPr>
            <p:cNvSpPr/>
            <p:nvPr/>
          </p:nvSpPr>
          <p:spPr>
            <a:xfrm>
              <a:off x="9843135" y="1119814"/>
              <a:ext cx="697803" cy="301943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F135B789-55E7-4879-9FAC-8DBA59F6C51A}"/>
              </a:ext>
            </a:extLst>
          </p:cNvPr>
          <p:cNvSpPr/>
          <p:nvPr/>
        </p:nvSpPr>
        <p:spPr>
          <a:xfrm>
            <a:off x="9478034" y="1036689"/>
            <a:ext cx="697803" cy="301943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5024969-2CD6-4AB4-91B7-9101EF079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30" y="1212014"/>
            <a:ext cx="10886457" cy="5365001"/>
          </a:xfrm>
          <a:prstGeom prst="rect">
            <a:avLst/>
          </a:prstGeom>
          <a:ln>
            <a:noFill/>
            <a:prstDash val="dash"/>
          </a:ln>
        </p:spPr>
      </p:pic>
      <p:sp>
        <p:nvSpPr>
          <p:cNvPr id="38" name="椭圆 37">
            <a:extLst>
              <a:ext uri="{FF2B5EF4-FFF2-40B4-BE49-F238E27FC236}">
                <a16:creationId xmlns:a16="http://schemas.microsoft.com/office/drawing/2014/main" id="{4D7016A6-0945-4C1F-AFFC-4BF08AFF4413}"/>
              </a:ext>
            </a:extLst>
          </p:cNvPr>
          <p:cNvSpPr/>
          <p:nvPr/>
        </p:nvSpPr>
        <p:spPr>
          <a:xfrm>
            <a:off x="6210664" y="217345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792DE291-50D3-40F0-BFF8-78CD97A97C89}"/>
              </a:ext>
            </a:extLst>
          </p:cNvPr>
          <p:cNvSpPr/>
          <p:nvPr/>
        </p:nvSpPr>
        <p:spPr>
          <a:xfrm>
            <a:off x="6444344" y="204137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D80D112C-BF64-464E-A9AE-B373B54487B0}"/>
              </a:ext>
            </a:extLst>
          </p:cNvPr>
          <p:cNvGrpSpPr/>
          <p:nvPr/>
        </p:nvGrpSpPr>
        <p:grpSpPr>
          <a:xfrm>
            <a:off x="5114930" y="3253244"/>
            <a:ext cx="586454" cy="156258"/>
            <a:chOff x="4758671" y="3041729"/>
            <a:chExt cx="586454" cy="156258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63ABE006-A648-472E-A520-2E2664EF4AF4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04F2245A-3E52-4718-A7DB-440A7E5C117C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9D231EF9-8B5C-4266-AE78-20FDD169ABF1}"/>
              </a:ext>
            </a:extLst>
          </p:cNvPr>
          <p:cNvSpPr/>
          <p:nvPr/>
        </p:nvSpPr>
        <p:spPr>
          <a:xfrm>
            <a:off x="4244734" y="3128966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C4B0E3F9-9A43-4949-956E-196A0268A84D}"/>
              </a:ext>
            </a:extLst>
          </p:cNvPr>
          <p:cNvSpPr/>
          <p:nvPr/>
        </p:nvSpPr>
        <p:spPr>
          <a:xfrm>
            <a:off x="4112654" y="4077963"/>
            <a:ext cx="828000" cy="13310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$t0=01000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8E0E942-39F5-45DE-939B-9A103569238E}"/>
              </a:ext>
            </a:extLst>
          </p:cNvPr>
          <p:cNvGrpSpPr/>
          <p:nvPr/>
        </p:nvGrpSpPr>
        <p:grpSpPr>
          <a:xfrm>
            <a:off x="6006264" y="4256731"/>
            <a:ext cx="596348" cy="410918"/>
            <a:chOff x="5650005" y="4339856"/>
            <a:chExt cx="596348" cy="41091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9078C03D-7E70-439F-988D-B20BF335B66B}"/>
                </a:ext>
              </a:extLst>
            </p:cNvPr>
            <p:cNvSpPr/>
            <p:nvPr/>
          </p:nvSpPr>
          <p:spPr>
            <a:xfrm>
              <a:off x="5719472" y="4339856"/>
              <a:ext cx="504000" cy="13310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src2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4A2162E-4E93-4192-951B-5F1FB12F79F9}"/>
                </a:ext>
              </a:extLst>
            </p:cNvPr>
            <p:cNvSpPr txBox="1"/>
            <p:nvPr/>
          </p:nvSpPr>
          <p:spPr>
            <a:xfrm>
              <a:off x="5650005" y="4473775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[$t0]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9059A07-069C-4061-BF10-A7EFBE0A85E1}"/>
              </a:ext>
            </a:extLst>
          </p:cNvPr>
          <p:cNvGrpSpPr/>
          <p:nvPr/>
        </p:nvGrpSpPr>
        <p:grpSpPr>
          <a:xfrm>
            <a:off x="6290184" y="3184831"/>
            <a:ext cx="596348" cy="795382"/>
            <a:chOff x="5933925" y="3267956"/>
            <a:chExt cx="596348" cy="795382"/>
          </a:xfrm>
        </p:grpSpPr>
        <p:sp>
          <p:nvSpPr>
            <p:cNvPr id="50" name="矩形: 圆角 49">
              <a:extLst>
                <a:ext uri="{FF2B5EF4-FFF2-40B4-BE49-F238E27FC236}">
                  <a16:creationId xmlns:a16="http://schemas.microsoft.com/office/drawing/2014/main" id="{6468C68C-4256-4BB1-88D7-3B8FC1ECFDC5}"/>
                </a:ext>
              </a:extLst>
            </p:cNvPr>
            <p:cNvSpPr/>
            <p:nvPr/>
          </p:nvSpPr>
          <p:spPr>
            <a:xfrm rot="16200000">
              <a:off x="5983632" y="3744784"/>
              <a:ext cx="504000" cy="133108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src1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0C60BBE-12D8-4E75-979B-8AA3DCFEECC9}"/>
                </a:ext>
              </a:extLst>
            </p:cNvPr>
            <p:cNvSpPr txBox="1"/>
            <p:nvPr/>
          </p:nvSpPr>
          <p:spPr>
            <a:xfrm>
              <a:off x="5933925" y="3267956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626C99BC-BDEC-4823-9ACB-E670018A2DA2}"/>
              </a:ext>
            </a:extLst>
          </p:cNvPr>
          <p:cNvGrpSpPr/>
          <p:nvPr/>
        </p:nvGrpSpPr>
        <p:grpSpPr>
          <a:xfrm>
            <a:off x="3828420" y="4031675"/>
            <a:ext cx="2286994" cy="781649"/>
            <a:chOff x="3472161" y="4114800"/>
            <a:chExt cx="2286994" cy="781649"/>
          </a:xfrm>
        </p:grpSpPr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FE171F46-5EF4-4637-B7DE-839EDB936B64}"/>
                </a:ext>
              </a:extLst>
            </p:cNvPr>
            <p:cNvCxnSpPr>
              <a:cxnSpLocks/>
            </p:cNvCxnSpPr>
            <p:nvPr/>
          </p:nvCxnSpPr>
          <p:spPr>
            <a:xfrm>
              <a:off x="3472161" y="4894359"/>
              <a:ext cx="2122189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C68ED6A5-F7EF-495C-A086-E0F8087317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199" y="4114800"/>
              <a:ext cx="0" cy="781649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F130AD2D-EF26-49BE-9084-CFD01FA844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01463" y="4129074"/>
              <a:ext cx="157692" cy="1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90E4B397-2609-401B-8227-6D9E31D98073}"/>
              </a:ext>
            </a:extLst>
          </p:cNvPr>
          <p:cNvGrpSpPr/>
          <p:nvPr/>
        </p:nvGrpSpPr>
        <p:grpSpPr>
          <a:xfrm>
            <a:off x="4933466" y="2627678"/>
            <a:ext cx="1258148" cy="1119517"/>
            <a:chOff x="4577207" y="2710803"/>
            <a:chExt cx="1258148" cy="1119517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4B7EACF2-8263-4CB8-AABB-B7407F45F021}"/>
                </a:ext>
              </a:extLst>
            </p:cNvPr>
            <p:cNvCxnSpPr>
              <a:cxnSpLocks/>
            </p:cNvCxnSpPr>
            <p:nvPr/>
          </p:nvCxnSpPr>
          <p:spPr>
            <a:xfrm>
              <a:off x="4577207" y="2710803"/>
              <a:ext cx="1246718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EECAC6EB-ACC0-4336-BC5E-C13B112472A7}"/>
                </a:ext>
              </a:extLst>
            </p:cNvPr>
            <p:cNvCxnSpPr>
              <a:cxnSpLocks/>
            </p:cNvCxnSpPr>
            <p:nvPr/>
          </p:nvCxnSpPr>
          <p:spPr>
            <a:xfrm>
              <a:off x="5835355" y="2713966"/>
              <a:ext cx="0" cy="111635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>
            <a:extLst>
              <a:ext uri="{FF2B5EF4-FFF2-40B4-BE49-F238E27FC236}">
                <a16:creationId xmlns:a16="http://schemas.microsoft.com/office/drawing/2014/main" id="{879C0E9D-8FEF-4390-AB96-98D6A949C7D5}"/>
              </a:ext>
            </a:extLst>
          </p:cNvPr>
          <p:cNvSpPr/>
          <p:nvPr/>
        </p:nvSpPr>
        <p:spPr>
          <a:xfrm>
            <a:off x="6007913" y="3551831"/>
            <a:ext cx="371270" cy="676174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BAC21918-25E4-4A42-9355-5B9E5D46747A}"/>
              </a:ext>
            </a:extLst>
          </p:cNvPr>
          <p:cNvSpPr/>
          <p:nvPr/>
        </p:nvSpPr>
        <p:spPr>
          <a:xfrm>
            <a:off x="6109064" y="285417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0CAB2357-928D-48AA-8E4B-199075153A28}"/>
              </a:ext>
            </a:extLst>
          </p:cNvPr>
          <p:cNvSpPr/>
          <p:nvPr/>
        </p:nvSpPr>
        <p:spPr>
          <a:xfrm>
            <a:off x="4628336" y="4744680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1FDE2299-7B87-43BE-9FCA-525069C82482}"/>
              </a:ext>
            </a:extLst>
          </p:cNvPr>
          <p:cNvGrpSpPr/>
          <p:nvPr/>
        </p:nvGrpSpPr>
        <p:grpSpPr>
          <a:xfrm>
            <a:off x="7435754" y="1335682"/>
            <a:ext cx="4228261" cy="218318"/>
            <a:chOff x="7079495" y="1413056"/>
            <a:chExt cx="4228261" cy="218318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9EA210F3-ED4F-4694-A9A3-42BD8A9CC825}"/>
                </a:ext>
              </a:extLst>
            </p:cNvPr>
            <p:cNvSpPr txBox="1"/>
            <p:nvPr/>
          </p:nvSpPr>
          <p:spPr>
            <a:xfrm>
              <a:off x="7079495" y="1413056"/>
              <a:ext cx="30695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3C045A59-FA00-40D8-9F91-0F9C0F1E1C03}"/>
                </a:ext>
              </a:extLst>
            </p:cNvPr>
            <p:cNvSpPr txBox="1"/>
            <p:nvPr/>
          </p:nvSpPr>
          <p:spPr>
            <a:xfrm>
              <a:off x="789325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4324E1A9-C91D-4E23-B83B-E5EBC309F62D}"/>
                </a:ext>
              </a:extLst>
            </p:cNvPr>
            <p:cNvSpPr txBox="1"/>
            <p:nvPr/>
          </p:nvSpPr>
          <p:spPr>
            <a:xfrm>
              <a:off x="862362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448698E3-ABD3-4118-A651-1E05A615D5F7}"/>
                </a:ext>
              </a:extLst>
            </p:cNvPr>
            <p:cNvSpPr txBox="1"/>
            <p:nvPr/>
          </p:nvSpPr>
          <p:spPr>
            <a:xfrm>
              <a:off x="9359737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rd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41D5F522-8410-4C72-8151-044CBB4945E6}"/>
                </a:ext>
              </a:extLst>
            </p:cNvPr>
            <p:cNvSpPr txBox="1"/>
            <p:nvPr/>
          </p:nvSpPr>
          <p:spPr>
            <a:xfrm>
              <a:off x="10095852" y="1415930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sa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1E3D1C7C-6AF7-4369-9C3C-835D560B0F5E}"/>
                </a:ext>
              </a:extLst>
            </p:cNvPr>
            <p:cNvSpPr txBox="1"/>
            <p:nvPr/>
          </p:nvSpPr>
          <p:spPr>
            <a:xfrm>
              <a:off x="10866467" y="1415930"/>
              <a:ext cx="441289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70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4" grpId="0" animBg="1"/>
      <p:bldP spid="45" grpId="0" animBg="1"/>
      <p:bldP spid="59" grpId="0" animBg="1"/>
      <p:bldP spid="59" grpId="1" animBg="1"/>
      <p:bldP spid="60" grpId="0" animBg="1"/>
      <p:bldP spid="6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9DE5645-E438-4708-A736-0E7069580594}"/>
              </a:ext>
            </a:extLst>
          </p:cNvPr>
          <p:cNvSpPr txBox="1"/>
          <p:nvPr/>
        </p:nvSpPr>
        <p:spPr>
          <a:xfrm>
            <a:off x="4134258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SLL $s0, $t0, 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3955E25-7D12-4E55-BC0B-337386FCA447}"/>
              </a:ext>
            </a:extLst>
          </p:cNvPr>
          <p:cNvSpPr txBox="1"/>
          <p:nvPr/>
        </p:nvSpPr>
        <p:spPr>
          <a:xfrm>
            <a:off x="7009728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000000 00000 01000 10000 00101 000000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2068874-5E82-4992-913E-C8FB23385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17" y="1213712"/>
            <a:ext cx="10886457" cy="5365001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A254BFD-4A57-4180-83B1-15A7A24C6714}"/>
              </a:ext>
            </a:extLst>
          </p:cNvPr>
          <p:cNvCxnSpPr>
            <a:cxnSpLocks/>
          </p:cNvCxnSpPr>
          <p:nvPr/>
        </p:nvCxnSpPr>
        <p:spPr>
          <a:xfrm>
            <a:off x="7732220" y="4177249"/>
            <a:ext cx="723777" cy="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椭圆 26">
            <a:extLst>
              <a:ext uri="{FF2B5EF4-FFF2-40B4-BE49-F238E27FC236}">
                <a16:creationId xmlns:a16="http://schemas.microsoft.com/office/drawing/2014/main" id="{80F95F10-3EF6-4F28-B19F-24D9E1DC02CF}"/>
              </a:ext>
            </a:extLst>
          </p:cNvPr>
          <p:cNvSpPr/>
          <p:nvPr/>
        </p:nvSpPr>
        <p:spPr>
          <a:xfrm>
            <a:off x="7750323" y="217345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AE99FEAE-AE4A-460A-858F-31DDC5FF9E9C}"/>
              </a:ext>
            </a:extLst>
          </p:cNvPr>
          <p:cNvSpPr/>
          <p:nvPr/>
        </p:nvSpPr>
        <p:spPr>
          <a:xfrm>
            <a:off x="7984003" y="204137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9655571-43C1-44E0-9765-C5BC958C0EA0}"/>
              </a:ext>
            </a:extLst>
          </p:cNvPr>
          <p:cNvSpPr/>
          <p:nvPr/>
        </p:nvSpPr>
        <p:spPr>
          <a:xfrm>
            <a:off x="7825587" y="3128966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4B108D22-5156-4701-8362-0F32DF44856A}"/>
              </a:ext>
            </a:extLst>
          </p:cNvPr>
          <p:cNvSpPr/>
          <p:nvPr/>
        </p:nvSpPr>
        <p:spPr>
          <a:xfrm rot="5400000">
            <a:off x="8418541" y="4056209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&lt;&lt; 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ADC2990D-2A03-4245-B9B7-3D6934BC5B11}"/>
              </a:ext>
            </a:extLst>
          </p:cNvPr>
          <p:cNvSpPr/>
          <p:nvPr/>
        </p:nvSpPr>
        <p:spPr>
          <a:xfrm rot="5400000">
            <a:off x="6973366" y="3659349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08F75937-FD70-4ADA-9B11-0DAA62ACA7E9}"/>
              </a:ext>
            </a:extLst>
          </p:cNvPr>
          <p:cNvSpPr/>
          <p:nvPr/>
        </p:nvSpPr>
        <p:spPr>
          <a:xfrm rot="5400000">
            <a:off x="6973366" y="4240787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44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5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836BF91-DECA-4BF7-AD7E-CE5EB346C396}"/>
              </a:ext>
            </a:extLst>
          </p:cNvPr>
          <p:cNvSpPr/>
          <p:nvPr/>
        </p:nvSpPr>
        <p:spPr>
          <a:xfrm>
            <a:off x="4158426" y="66359"/>
            <a:ext cx="7722348" cy="8837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数据通路与之前的设计相同，不需要修改，只需将从执行阶段传递来信号传递给流水线的写回阶段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A507C4C-E55E-4F9A-A5BF-D6BD9013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67" y="1217830"/>
            <a:ext cx="10886457" cy="5365001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D7296368-808B-472F-964E-C300540E06B2}"/>
              </a:ext>
            </a:extLst>
          </p:cNvPr>
          <p:cNvSpPr/>
          <p:nvPr/>
        </p:nvSpPr>
        <p:spPr>
          <a:xfrm>
            <a:off x="9953651" y="218939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47B22F0F-4BFF-4958-B8CE-B407406DD7D0}"/>
              </a:ext>
            </a:extLst>
          </p:cNvPr>
          <p:cNvSpPr/>
          <p:nvPr/>
        </p:nvSpPr>
        <p:spPr>
          <a:xfrm>
            <a:off x="9592548" y="3430439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&lt;&lt; 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15609809-CAEF-441A-AA88-15DF1F3642F1}"/>
              </a:ext>
            </a:extLst>
          </p:cNvPr>
          <p:cNvSpPr/>
          <p:nvPr/>
        </p:nvSpPr>
        <p:spPr>
          <a:xfrm>
            <a:off x="10187331" y="205731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E5B0E0E-C9AF-4D24-990A-CF029500DBCC}"/>
              </a:ext>
            </a:extLst>
          </p:cNvPr>
          <p:cNvSpPr txBox="1"/>
          <p:nvPr/>
        </p:nvSpPr>
        <p:spPr>
          <a:xfrm>
            <a:off x="4146133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SLL $s0, $t0, 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58D92D1-95ED-42A6-B2EF-5EF4ACC699BB}"/>
              </a:ext>
            </a:extLst>
          </p:cNvPr>
          <p:cNvSpPr txBox="1"/>
          <p:nvPr/>
        </p:nvSpPr>
        <p:spPr>
          <a:xfrm>
            <a:off x="7021603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000000 00000 01000 10000 00101 000000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9E692-7B20-477F-B162-5DD061FB7B79}"/>
              </a:ext>
            </a:extLst>
          </p:cNvPr>
          <p:cNvSpPr/>
          <p:nvPr/>
        </p:nvSpPr>
        <p:spPr>
          <a:xfrm>
            <a:off x="9589578" y="3134788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678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6" grpId="0" animBg="1"/>
      <p:bldP spid="2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89C0AFC-053C-41DD-9FFA-3303C2E96C2B}"/>
              </a:ext>
            </a:extLst>
          </p:cNvPr>
          <p:cNvSpPr/>
          <p:nvPr/>
        </p:nvSpPr>
        <p:spPr>
          <a:xfrm>
            <a:off x="4144489" y="477998"/>
            <a:ext cx="7736286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97E01552-BA54-428E-82C6-A38764C4B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8" y="1223805"/>
            <a:ext cx="10886457" cy="5365001"/>
          </a:xfrm>
          <a:prstGeom prst="rect">
            <a:avLst/>
          </a:prstGeom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048461FF-146D-4253-9B1B-2ABABB813FD8}"/>
              </a:ext>
            </a:extLst>
          </p:cNvPr>
          <p:cNvSpPr txBox="1"/>
          <p:nvPr/>
        </p:nvSpPr>
        <p:spPr>
          <a:xfrm>
            <a:off x="4146131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SLL $s0, $t0, 5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2E7F8CB-F382-4E1A-80FF-0B8F4D6527D8}"/>
              </a:ext>
            </a:extLst>
          </p:cNvPr>
          <p:cNvSpPr txBox="1"/>
          <p:nvPr/>
        </p:nvSpPr>
        <p:spPr>
          <a:xfrm>
            <a:off x="7021601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000000 00000 01000 10000 00101 000000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29291B8-1717-4284-A45B-EE57D361AA27}"/>
              </a:ext>
            </a:extLst>
          </p:cNvPr>
          <p:cNvGrpSpPr/>
          <p:nvPr/>
        </p:nvGrpSpPr>
        <p:grpSpPr>
          <a:xfrm>
            <a:off x="5415272" y="1588057"/>
            <a:ext cx="6104466" cy="1987365"/>
            <a:chOff x="5076712" y="1661557"/>
            <a:chExt cx="6104466" cy="1987365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C0D8898-AC0D-46D2-8A35-CF1B118D608F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F540D695-8B52-4CEF-8470-99021243D2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661557"/>
              <a:ext cx="0" cy="67947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006D8CC5-B1F7-4692-909A-BB5A6A0F9846}"/>
                </a:ext>
              </a:extLst>
            </p:cNvPr>
            <p:cNvCxnSpPr>
              <a:cxnSpLocks/>
            </p:cNvCxnSpPr>
            <p:nvPr/>
          </p:nvCxnSpPr>
          <p:spPr>
            <a:xfrm>
              <a:off x="5080000" y="1674256"/>
              <a:ext cx="6092712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A79559D2-49FF-43A9-90BA-F967B667BD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76712" y="1673118"/>
              <a:ext cx="0" cy="197580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椭圆 54">
            <a:extLst>
              <a:ext uri="{FF2B5EF4-FFF2-40B4-BE49-F238E27FC236}">
                <a16:creationId xmlns:a16="http://schemas.microsoft.com/office/drawing/2014/main" id="{40870A42-A1DB-492C-86C0-A9E4432A8009}"/>
              </a:ext>
            </a:extLst>
          </p:cNvPr>
          <p:cNvSpPr/>
          <p:nvPr/>
        </p:nvSpPr>
        <p:spPr>
          <a:xfrm>
            <a:off x="10725225" y="1527430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B9856C91-0592-433D-ABEA-E120B0D699FC}"/>
              </a:ext>
            </a:extLst>
          </p:cNvPr>
          <p:cNvGrpSpPr/>
          <p:nvPr/>
        </p:nvGrpSpPr>
        <p:grpSpPr>
          <a:xfrm>
            <a:off x="7190210" y="1771929"/>
            <a:ext cx="4193868" cy="3364646"/>
            <a:chOff x="6851650" y="1855054"/>
            <a:chExt cx="4193868" cy="3364646"/>
          </a:xfrm>
        </p:grpSpPr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11299546-800E-4D26-94E2-CE95AD9BA2ED}"/>
                </a:ext>
              </a:extLst>
            </p:cNvPr>
            <p:cNvCxnSpPr>
              <a:cxnSpLocks/>
            </p:cNvCxnSpPr>
            <p:nvPr/>
          </p:nvCxnSpPr>
          <p:spPr>
            <a:xfrm>
              <a:off x="10670966" y="2221960"/>
              <a:ext cx="371684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C2D4FE0E-9ED3-4DD3-B80D-B4643CA445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51650" y="1855054"/>
              <a:ext cx="0" cy="307889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D6851638-8CF1-4C1F-9DA4-6AB35496E39D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1855054"/>
              <a:ext cx="4175669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FE062FAD-A43F-4C5B-96F9-E998C06D6D9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5518" y="1855054"/>
              <a:ext cx="0" cy="36690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>
              <a:extLst>
                <a:ext uri="{FF2B5EF4-FFF2-40B4-BE49-F238E27FC236}">
                  <a16:creationId xmlns:a16="http://schemas.microsoft.com/office/drawing/2014/main" id="{5AE2DCEF-FD1D-4E4B-8CD4-45396A024723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4940300"/>
              <a:ext cx="501650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4129759-ED77-42D6-A798-4865AD6DB2D3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4940300"/>
              <a:ext cx="0" cy="2794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椭圆 62">
            <a:extLst>
              <a:ext uri="{FF2B5EF4-FFF2-40B4-BE49-F238E27FC236}">
                <a16:creationId xmlns:a16="http://schemas.microsoft.com/office/drawing/2014/main" id="{59AFD826-5958-43E8-B394-3F90C6AD8E89}"/>
              </a:ext>
            </a:extLst>
          </p:cNvPr>
          <p:cNvSpPr/>
          <p:nvPr/>
        </p:nvSpPr>
        <p:spPr>
          <a:xfrm>
            <a:off x="10958905" y="1693800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4D4A734-BFD0-47A2-A33B-C0CC4AEEF882}"/>
              </a:ext>
            </a:extLst>
          </p:cNvPr>
          <p:cNvGrpSpPr/>
          <p:nvPr/>
        </p:nvGrpSpPr>
        <p:grpSpPr>
          <a:xfrm>
            <a:off x="4427960" y="3205273"/>
            <a:ext cx="7090928" cy="2794001"/>
            <a:chOff x="4089400" y="3276600"/>
            <a:chExt cx="7090928" cy="2794001"/>
          </a:xfrm>
        </p:grpSpPr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4B56B293-3644-4713-9911-EFC19AE37FC2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043" y="3276600"/>
              <a:ext cx="0" cy="27940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A075F06C-D288-444C-BE07-00F055B17A3A}"/>
                </a:ext>
              </a:extLst>
            </p:cNvPr>
            <p:cNvCxnSpPr/>
            <p:nvPr/>
          </p:nvCxnSpPr>
          <p:spPr>
            <a:xfrm>
              <a:off x="10684933" y="3276600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34CC9D27-E913-496B-B575-76230449072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6070601"/>
              <a:ext cx="7083643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E7CBFE79-D8C0-473E-B751-53633A819DFE}"/>
                </a:ext>
              </a:extLst>
            </p:cNvPr>
            <p:cNvCxnSpPr>
              <a:cxnSpLocks/>
            </p:cNvCxnSpPr>
            <p:nvPr/>
          </p:nvCxnSpPr>
          <p:spPr>
            <a:xfrm>
              <a:off x="4094480" y="4422680"/>
              <a:ext cx="0" cy="16479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34E77228-CD3D-4B96-8404-7F4F1EEEA426}"/>
                </a:ext>
              </a:extLst>
            </p:cNvPr>
            <p:cNvCxnSpPr>
              <a:cxnSpLocks/>
            </p:cNvCxnSpPr>
            <p:nvPr/>
          </p:nvCxnSpPr>
          <p:spPr>
            <a:xfrm>
              <a:off x="4089400" y="4422680"/>
              <a:ext cx="626534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47368066-0DCE-4164-A9B8-B457D629AEA3}"/>
              </a:ext>
            </a:extLst>
          </p:cNvPr>
          <p:cNvGrpSpPr/>
          <p:nvPr/>
        </p:nvGrpSpPr>
        <p:grpSpPr>
          <a:xfrm>
            <a:off x="4575280" y="4107322"/>
            <a:ext cx="6775266" cy="1800511"/>
            <a:chOff x="4219023" y="4190447"/>
            <a:chExt cx="6775266" cy="1800511"/>
          </a:xfrm>
        </p:grpSpPr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2C4787C4-CD5D-415F-9C83-94474984B7E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2289" y="4190447"/>
              <a:ext cx="34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83D1A855-4242-4A30-B90C-F2D689A115C2}"/>
                </a:ext>
              </a:extLst>
            </p:cNvPr>
            <p:cNvCxnSpPr>
              <a:cxnSpLocks/>
            </p:cNvCxnSpPr>
            <p:nvPr/>
          </p:nvCxnSpPr>
          <p:spPr>
            <a:xfrm>
              <a:off x="4219023" y="5980799"/>
              <a:ext cx="676389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FC9AEDA5-9A4E-40BD-95DA-5232D48DC745}"/>
                </a:ext>
              </a:extLst>
            </p:cNvPr>
            <p:cNvCxnSpPr>
              <a:cxnSpLocks/>
            </p:cNvCxnSpPr>
            <p:nvPr/>
          </p:nvCxnSpPr>
          <p:spPr>
            <a:xfrm>
              <a:off x="4220717" y="4638831"/>
              <a:ext cx="0" cy="134620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8B0B4EDF-F724-45FD-A2E8-B257E6930129}"/>
                </a:ext>
              </a:extLst>
            </p:cNvPr>
            <p:cNvCxnSpPr>
              <a:cxnSpLocks/>
            </p:cNvCxnSpPr>
            <p:nvPr/>
          </p:nvCxnSpPr>
          <p:spPr>
            <a:xfrm>
              <a:off x="4219023" y="4650376"/>
              <a:ext cx="474977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5261F73D-0A3A-402F-B2DD-EAF49E906473}"/>
                </a:ext>
              </a:extLst>
            </p:cNvPr>
            <p:cNvCxnSpPr>
              <a:cxnSpLocks/>
            </p:cNvCxnSpPr>
            <p:nvPr/>
          </p:nvCxnSpPr>
          <p:spPr>
            <a:xfrm>
              <a:off x="10982919" y="4190447"/>
              <a:ext cx="0" cy="180051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19C5D0A-0C99-4938-A159-B995839ED87B}"/>
              </a:ext>
            </a:extLst>
          </p:cNvPr>
          <p:cNvSpPr/>
          <p:nvPr/>
        </p:nvSpPr>
        <p:spPr>
          <a:xfrm rot="16200000">
            <a:off x="10948574" y="4784863"/>
            <a:ext cx="792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&lt;&lt; 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C51BD32C-0EB3-4ED6-92C9-CA930ED41390}"/>
              </a:ext>
            </a:extLst>
          </p:cNvPr>
          <p:cNvSpPr/>
          <p:nvPr/>
        </p:nvSpPr>
        <p:spPr>
          <a:xfrm rot="16200000">
            <a:off x="11100075" y="3694040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0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63" grpId="0" animBg="1"/>
      <p:bldP spid="94" grpId="0" animBg="1"/>
      <p:bldP spid="9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0" y="278225"/>
            <a:ext cx="9218290" cy="742071"/>
            <a:chOff x="552118" y="278221"/>
            <a:chExt cx="921829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8" y="712514"/>
              <a:ext cx="87343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Non-branch R-type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85729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支持非转移类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R-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型指令的经典五级流水线数据通路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143A520-7E8B-4EDF-B93E-9FCC349BA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0" y="1188177"/>
            <a:ext cx="10886457" cy="53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14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(ALU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67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727456" cy="954107"/>
            <a:chOff x="611493" y="278221"/>
            <a:chExt cx="6727456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6727456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I-type ALU Computing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882730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I-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型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ALU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运算指令格式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39DD1B9E-A34D-49E9-9306-EB6FC0E77D42}"/>
              </a:ext>
            </a:extLst>
          </p:cNvPr>
          <p:cNvSpPr txBox="1"/>
          <p:nvPr/>
        </p:nvSpPr>
        <p:spPr>
          <a:xfrm>
            <a:off x="4503143" y="5728021"/>
            <a:ext cx="3192069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54E9D31-ED80-49AB-B3ED-BE2A038FC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85" y="1891429"/>
            <a:ext cx="6175195" cy="312798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E857EF-FBFA-424A-97BF-C268B07CC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808" y="1885629"/>
            <a:ext cx="5756072" cy="314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6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36">
            <a:extLst>
              <a:ext uri="{FF2B5EF4-FFF2-40B4-BE49-F238E27FC236}">
                <a16:creationId xmlns:a16="http://schemas.microsoft.com/office/drawing/2014/main" id="{4BA99134-2CE6-0EE5-ADF9-505316F30434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77813"/>
            <a:ext cx="4531010" cy="707827"/>
            <a:chOff x="635244" y="278221"/>
            <a:chExt cx="4530987" cy="707526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21EEE8E-C882-869E-C4BB-E67430CD54D9}"/>
                </a:ext>
              </a:extLst>
            </p:cNvPr>
            <p:cNvSpPr/>
            <p:nvPr/>
          </p:nvSpPr>
          <p:spPr>
            <a:xfrm>
              <a:off x="635244" y="678101"/>
              <a:ext cx="4261443" cy="30764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Idea of Single Cycle CPU Design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C536F85-B10B-FF9E-E2ED-039EEA8C1560}"/>
                </a:ext>
              </a:extLst>
            </p:cNvPr>
            <p:cNvSpPr/>
            <p:nvPr/>
          </p:nvSpPr>
          <p:spPr>
            <a:xfrm>
              <a:off x="1197216" y="278221"/>
              <a:ext cx="3969015" cy="5229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单周期处理器设计思路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E9E6C557-CE35-00FB-E04E-8AD4E5F62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4046538"/>
            <a:ext cx="1400175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4CF905B-905E-51AC-5450-3D4BACAA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175" y="4389438"/>
            <a:ext cx="1933575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9CABF6-7010-D9C0-E44C-DB74608A1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463" y="4171950"/>
            <a:ext cx="23971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CE77100-DFD2-AD61-B467-C21398246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8888" y="3976688"/>
            <a:ext cx="1801812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云形 5">
            <a:extLst>
              <a:ext uri="{FF2B5EF4-FFF2-40B4-BE49-F238E27FC236}">
                <a16:creationId xmlns:a16="http://schemas.microsoft.com/office/drawing/2014/main" id="{D5489408-066F-EA17-7BE0-B5E81BA77EF3}"/>
              </a:ext>
            </a:extLst>
          </p:cNvPr>
          <p:cNvSpPr/>
          <p:nvPr/>
        </p:nvSpPr>
        <p:spPr>
          <a:xfrm>
            <a:off x="1549400" y="4475163"/>
            <a:ext cx="1501775" cy="885825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组合逻辑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7" name="云形 6">
            <a:extLst>
              <a:ext uri="{FF2B5EF4-FFF2-40B4-BE49-F238E27FC236}">
                <a16:creationId xmlns:a16="http://schemas.microsoft.com/office/drawing/2014/main" id="{B546A5C9-23A9-800A-4FEE-57562952F995}"/>
              </a:ext>
            </a:extLst>
          </p:cNvPr>
          <p:cNvSpPr/>
          <p:nvPr/>
        </p:nvSpPr>
        <p:spPr>
          <a:xfrm>
            <a:off x="4951413" y="4475163"/>
            <a:ext cx="1501775" cy="885825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组合逻辑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云形 7">
            <a:extLst>
              <a:ext uri="{FF2B5EF4-FFF2-40B4-BE49-F238E27FC236}">
                <a16:creationId xmlns:a16="http://schemas.microsoft.com/office/drawing/2014/main" id="{C128144D-D2E4-8666-2A0E-0A473B95821B}"/>
              </a:ext>
            </a:extLst>
          </p:cNvPr>
          <p:cNvSpPr/>
          <p:nvPr/>
        </p:nvSpPr>
        <p:spPr>
          <a:xfrm>
            <a:off x="8742363" y="4475163"/>
            <a:ext cx="1501775" cy="885825"/>
          </a:xfrm>
          <a:prstGeom prst="cloud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组合逻辑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DA95D39-95DE-B574-7A4D-27BC6EC7993C}"/>
              </a:ext>
            </a:extLst>
          </p:cNvPr>
          <p:cNvGrpSpPr>
            <a:grpSpLocks/>
          </p:cNvGrpSpPr>
          <p:nvPr/>
        </p:nvGrpSpPr>
        <p:grpSpPr bwMode="auto">
          <a:xfrm>
            <a:off x="635000" y="2771775"/>
            <a:ext cx="11228388" cy="2301875"/>
            <a:chOff x="635246" y="2046311"/>
            <a:chExt cx="11227544" cy="230266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F214698-858A-401D-2418-5F9300C87A2F}"/>
                </a:ext>
              </a:extLst>
            </p:cNvPr>
            <p:cNvCxnSpPr>
              <a:cxnSpLocks/>
            </p:cNvCxnSpPr>
            <p:nvPr/>
          </p:nvCxnSpPr>
          <p:spPr>
            <a:xfrm>
              <a:off x="635246" y="2489376"/>
              <a:ext cx="0" cy="160233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6BB3CE8-A067-B960-4EBA-87C0856D8270}"/>
                </a:ext>
              </a:extLst>
            </p:cNvPr>
            <p:cNvCxnSpPr>
              <a:cxnSpLocks/>
            </p:cNvCxnSpPr>
            <p:nvPr/>
          </p:nvCxnSpPr>
          <p:spPr>
            <a:xfrm>
              <a:off x="5735501" y="2578307"/>
              <a:ext cx="0" cy="126090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3915566-4971-6016-0D47-29F1A304E9E1}"/>
                </a:ext>
              </a:extLst>
            </p:cNvPr>
            <p:cNvCxnSpPr>
              <a:cxnSpLocks/>
            </p:cNvCxnSpPr>
            <p:nvPr/>
          </p:nvCxnSpPr>
          <p:spPr>
            <a:xfrm>
              <a:off x="635246" y="2494140"/>
              <a:ext cx="441133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云形 16">
              <a:extLst>
                <a:ext uri="{FF2B5EF4-FFF2-40B4-BE49-F238E27FC236}">
                  <a16:creationId xmlns:a16="http://schemas.microsoft.com/office/drawing/2014/main" id="{CA7E6356-5961-D2D5-5DEB-5D911C8BC732}"/>
                </a:ext>
              </a:extLst>
            </p:cNvPr>
            <p:cNvSpPr/>
            <p:nvPr/>
          </p:nvSpPr>
          <p:spPr>
            <a:xfrm>
              <a:off x="4984669" y="2046311"/>
              <a:ext cx="1501662" cy="886129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组合逻辑</a:t>
              </a:r>
              <a:endParaRPr lang="zh-CN" altLang="en-US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AFC5259D-A40D-38D9-4473-B3C88CBCC3F7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>
              <a:off x="6484744" y="2489376"/>
              <a:ext cx="537804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C56433C-72AA-F85A-76FA-D2C36E784104}"/>
                </a:ext>
              </a:extLst>
            </p:cNvPr>
            <p:cNvCxnSpPr>
              <a:cxnSpLocks/>
            </p:cNvCxnSpPr>
            <p:nvPr/>
          </p:nvCxnSpPr>
          <p:spPr>
            <a:xfrm>
              <a:off x="11862790" y="2489376"/>
              <a:ext cx="0" cy="18596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BF845AE-4698-CCCD-EEDA-0514B67005F3}"/>
              </a:ext>
            </a:extLst>
          </p:cNvPr>
          <p:cNvGrpSpPr>
            <a:grpSpLocks/>
          </p:cNvGrpSpPr>
          <p:nvPr/>
        </p:nvGrpSpPr>
        <p:grpSpPr bwMode="auto">
          <a:xfrm>
            <a:off x="966788" y="1420813"/>
            <a:ext cx="5129212" cy="917575"/>
            <a:chOff x="967492" y="1421093"/>
            <a:chExt cx="5128508" cy="918041"/>
          </a:xfrm>
        </p:grpSpPr>
        <p:sp>
          <p:nvSpPr>
            <p:cNvPr id="22" name="Chevron 17">
              <a:extLst>
                <a:ext uri="{FF2B5EF4-FFF2-40B4-BE49-F238E27FC236}">
                  <a16:creationId xmlns:a16="http://schemas.microsoft.com/office/drawing/2014/main" id="{B77E4E68-D3D6-2BCB-01C3-806F00A44693}"/>
                </a:ext>
              </a:extLst>
            </p:cNvPr>
            <p:cNvSpPr/>
            <p:nvPr/>
          </p:nvSpPr>
          <p:spPr>
            <a:xfrm>
              <a:off x="967492" y="1421093"/>
              <a:ext cx="5128508" cy="918041"/>
            </a:xfrm>
            <a:prstGeom prst="chevron">
              <a:avLst/>
            </a:prstGeom>
            <a:solidFill>
              <a:srgbClr val="0A467C"/>
            </a:solidFill>
            <a:ln>
              <a:noFill/>
            </a:ln>
            <a:effectLst>
              <a:outerShdw blurRad="50800" dist="38100" sx="1000" sy="1000" algn="t" rotWithShape="0">
                <a:prstClr val="black"/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3" name="Rectangle 5">
              <a:extLst>
                <a:ext uri="{FF2B5EF4-FFF2-40B4-BE49-F238E27FC236}">
                  <a16:creationId xmlns:a16="http://schemas.microsoft.com/office/drawing/2014/main" id="{5CC42F0C-9782-C282-EF18-CC6FE09393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0060" y="1641136"/>
              <a:ext cx="369526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606030504020204" pitchFamily="34" charset="0"/>
                  <a:sym typeface="FZHei-B01S"/>
                </a:rPr>
                <a:t>确定存储电路状态的部件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061DCA2-7427-D61A-7AC0-1C30F9F687A2}"/>
              </a:ext>
            </a:extLst>
          </p:cNvPr>
          <p:cNvGrpSpPr>
            <a:grpSpLocks/>
          </p:cNvGrpSpPr>
          <p:nvPr/>
        </p:nvGrpSpPr>
        <p:grpSpPr bwMode="auto">
          <a:xfrm>
            <a:off x="5702300" y="1409700"/>
            <a:ext cx="5376863" cy="919163"/>
            <a:chOff x="5702004" y="1410271"/>
            <a:chExt cx="5377449" cy="918041"/>
          </a:xfrm>
        </p:grpSpPr>
        <p:sp>
          <p:nvSpPr>
            <p:cNvPr id="25" name="Chevron 19">
              <a:extLst>
                <a:ext uri="{FF2B5EF4-FFF2-40B4-BE49-F238E27FC236}">
                  <a16:creationId xmlns:a16="http://schemas.microsoft.com/office/drawing/2014/main" id="{445865F5-C004-A42C-BB3E-49A806A75F8E}"/>
                </a:ext>
              </a:extLst>
            </p:cNvPr>
            <p:cNvSpPr/>
            <p:nvPr/>
          </p:nvSpPr>
          <p:spPr>
            <a:xfrm>
              <a:off x="5702004" y="1410271"/>
              <a:ext cx="5377449" cy="918041"/>
            </a:xfrm>
            <a:prstGeom prst="chevron">
              <a:avLst/>
            </a:prstGeom>
            <a:solidFill>
              <a:srgbClr val="A5CDFF"/>
            </a:solidFill>
            <a:ln>
              <a:noFill/>
            </a:ln>
            <a:effectLst>
              <a:outerShdw blurRad="50800" dist="38100" sx="1000" sy="1000" algn="t" rotWithShape="0">
                <a:prstClr val="black"/>
              </a:outerShdw>
            </a:effectLst>
          </p:spPr>
          <p:style>
            <a:lnRef idx="2">
              <a:scrgbClr r="0" g="0" b="0"/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defRPr/>
              </a:pPr>
              <a:endPara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26" name="Rectangle 5">
              <a:extLst>
                <a:ext uri="{FF2B5EF4-FFF2-40B4-BE49-F238E27FC236}">
                  <a16:creationId xmlns:a16="http://schemas.microsoft.com/office/drawing/2014/main" id="{9A5C6C43-663A-B7C5-FB8C-D97D17D225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7270" y="1649280"/>
              <a:ext cx="456020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91281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1pPr>
              <a:lvl2pPr marL="742950" indent="-28575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2pPr>
              <a:lvl3pPr marL="11430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3pPr>
              <a:lvl4pPr marL="16002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4pPr>
              <a:lvl5pPr marL="2057400" indent="-228600" defTabSz="912813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5pPr>
              <a:lvl6pPr marL="25146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6pPr>
              <a:lvl7pPr marL="29718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7pPr>
              <a:lvl8pPr marL="34290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8pPr>
              <a:lvl9pPr marL="3886200" indent="-228600" defTabSz="912813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等线" panose="02010600030101010101" pitchFamily="2" charset="-122"/>
                  <a:ea typeface="等线" panose="02010600030101010101" pitchFamily="2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Open Sans" panose="020B0606030504020204" pitchFamily="34" charset="0"/>
                  <a:sym typeface="FZHei-B01S"/>
                </a:rPr>
                <a:t>在各存储部件之间增加组合逻辑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9253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267707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DC9A24AE-9B29-41E8-860E-7E9216F9E2C7}"/>
              </a:ext>
            </a:extLst>
          </p:cNvPr>
          <p:cNvSpPr txBox="1"/>
          <p:nvPr/>
        </p:nvSpPr>
        <p:spPr>
          <a:xfrm>
            <a:off x="4134260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772146-0857-424B-B0E2-82233C219E40}"/>
              </a:ext>
            </a:extLst>
          </p:cNvPr>
          <p:cNvSpPr txBox="1"/>
          <p:nvPr/>
        </p:nvSpPr>
        <p:spPr>
          <a:xfrm>
            <a:off x="7009730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001101 01000 10000 0001001000110100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AF4A2B4A-8ABB-4826-8151-CCF25E99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7" y="1212014"/>
            <a:ext cx="10886457" cy="5365001"/>
          </a:xfrm>
          <a:prstGeom prst="rect">
            <a:avLst/>
          </a:prstGeom>
        </p:spPr>
      </p:pic>
      <p:sp>
        <p:nvSpPr>
          <p:cNvPr id="72" name="矩形 71">
            <a:extLst>
              <a:ext uri="{FF2B5EF4-FFF2-40B4-BE49-F238E27FC236}">
                <a16:creationId xmlns:a16="http://schemas.microsoft.com/office/drawing/2014/main" id="{5E295EDD-2EF4-4950-9789-DA136DDD5DE4}"/>
              </a:ext>
            </a:extLst>
          </p:cNvPr>
          <p:cNvSpPr/>
          <p:nvPr/>
        </p:nvSpPr>
        <p:spPr>
          <a:xfrm>
            <a:off x="4372544" y="5581140"/>
            <a:ext cx="430560" cy="29203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5A62A514-5A07-4A8D-BC91-42E1D59DB08E}"/>
              </a:ext>
            </a:extLst>
          </p:cNvPr>
          <p:cNvGrpSpPr/>
          <p:nvPr/>
        </p:nvGrpSpPr>
        <p:grpSpPr>
          <a:xfrm>
            <a:off x="4372544" y="3014947"/>
            <a:ext cx="430560" cy="2502628"/>
            <a:chOff x="4028158" y="3098072"/>
            <a:chExt cx="430560" cy="2502628"/>
          </a:xfrm>
        </p:grpSpPr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AE95CCA3-9953-4804-BB97-4CED6B18E5D4}"/>
                </a:ext>
              </a:extLst>
            </p:cNvPr>
            <p:cNvSpPr/>
            <p:nvPr/>
          </p:nvSpPr>
          <p:spPr>
            <a:xfrm>
              <a:off x="4028158" y="5264215"/>
              <a:ext cx="430560" cy="3364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AD6A46A-A0F6-40AB-B28B-D29843830271}"/>
                </a:ext>
              </a:extLst>
            </p:cNvPr>
            <p:cNvCxnSpPr>
              <a:cxnSpLocks/>
            </p:cNvCxnSpPr>
            <p:nvPr/>
          </p:nvCxnSpPr>
          <p:spPr>
            <a:xfrm>
              <a:off x="4264025" y="3098072"/>
              <a:ext cx="0" cy="2293078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70F5807D-BEC6-4E1E-A05C-63FF5F9A1392}"/>
              </a:ext>
            </a:extLst>
          </p:cNvPr>
          <p:cNvGrpSpPr/>
          <p:nvPr/>
        </p:nvGrpSpPr>
        <p:grpSpPr>
          <a:xfrm>
            <a:off x="4313136" y="3012136"/>
            <a:ext cx="260349" cy="708389"/>
            <a:chOff x="3968750" y="3095261"/>
            <a:chExt cx="260349" cy="708389"/>
          </a:xfrm>
        </p:grpSpPr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67F5E36C-8D2E-4DAE-89F1-01FC31CF83B0}"/>
                </a:ext>
              </a:extLst>
            </p:cNvPr>
            <p:cNvSpPr/>
            <p:nvPr/>
          </p:nvSpPr>
          <p:spPr>
            <a:xfrm>
              <a:off x="3968750" y="3200465"/>
              <a:ext cx="260349" cy="603185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1E357EA9-9443-443A-9C97-C693B2C23324}"/>
                </a:ext>
              </a:extLst>
            </p:cNvPr>
            <p:cNvCxnSpPr>
              <a:cxnSpLocks/>
            </p:cNvCxnSpPr>
            <p:nvPr/>
          </p:nvCxnSpPr>
          <p:spPr>
            <a:xfrm>
              <a:off x="4098925" y="3095261"/>
              <a:ext cx="0" cy="174989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2BDB1976-EB29-4B20-93DD-ABA64153AE36}"/>
              </a:ext>
            </a:extLst>
          </p:cNvPr>
          <p:cNvGrpSpPr/>
          <p:nvPr/>
        </p:nvGrpSpPr>
        <p:grpSpPr>
          <a:xfrm>
            <a:off x="4916386" y="2741896"/>
            <a:ext cx="1622424" cy="1943829"/>
            <a:chOff x="4572000" y="2825021"/>
            <a:chExt cx="1622424" cy="1943829"/>
          </a:xfrm>
        </p:grpSpPr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F72E08A1-F636-4F5B-A615-BAC6C56E7517}"/>
                </a:ext>
              </a:extLst>
            </p:cNvPr>
            <p:cNvGrpSpPr/>
            <p:nvPr/>
          </p:nvGrpSpPr>
          <p:grpSpPr>
            <a:xfrm>
              <a:off x="4572000" y="2825021"/>
              <a:ext cx="1479550" cy="1416779"/>
              <a:chOff x="4572000" y="2825021"/>
              <a:chExt cx="1479550" cy="1416779"/>
            </a:xfrm>
          </p:grpSpPr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2BD28766-0644-4044-8744-859E0317BB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2000" y="2825021"/>
                <a:ext cx="1479550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89C1FD16-64CC-41B3-8619-E415C44CE1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48375" y="2825022"/>
                <a:ext cx="0" cy="1416778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7BB65211-EA17-47B9-9F59-6A7E3A2218BF}"/>
                </a:ext>
              </a:extLst>
            </p:cNvPr>
            <p:cNvSpPr/>
            <p:nvPr/>
          </p:nvSpPr>
          <p:spPr>
            <a:xfrm>
              <a:off x="5934075" y="4102829"/>
              <a:ext cx="260349" cy="66602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0970DFFB-454A-45AC-AB1F-B6554D6B8F34}"/>
              </a:ext>
            </a:extLst>
          </p:cNvPr>
          <p:cNvGrpSpPr/>
          <p:nvPr/>
        </p:nvGrpSpPr>
        <p:grpSpPr>
          <a:xfrm>
            <a:off x="4763494" y="3005786"/>
            <a:ext cx="635487" cy="2867384"/>
            <a:chOff x="4419108" y="3088911"/>
            <a:chExt cx="635487" cy="2867384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19A0B52B-3E34-44FF-987D-697770B68EFE}"/>
                </a:ext>
              </a:extLst>
            </p:cNvPr>
            <p:cNvGrpSpPr/>
            <p:nvPr/>
          </p:nvGrpSpPr>
          <p:grpSpPr>
            <a:xfrm>
              <a:off x="4419108" y="3088911"/>
              <a:ext cx="502142" cy="2302239"/>
              <a:chOff x="4419108" y="3088911"/>
              <a:chExt cx="502142" cy="2302239"/>
            </a:xfrm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6232DE25-C5DF-4C51-A01E-F3DA3C8BA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25704" y="5035550"/>
                <a:ext cx="495546" cy="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0AB16716-DEFD-47BF-885E-789F62D431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14654" y="5035550"/>
                <a:ext cx="0" cy="355600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96D049C2-E794-46C0-A9CF-71DB8999B4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9108" y="3088911"/>
                <a:ext cx="0" cy="1946639"/>
              </a:xfrm>
              <a:prstGeom prst="line">
                <a:avLst/>
              </a:prstGeom>
              <a:ln w="28575">
                <a:solidFill>
                  <a:srgbClr val="FF0000"/>
                </a:solidFill>
                <a:prstDash val="dash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137EF4E5-E89A-4C1D-A2D7-6B3E274678C9}"/>
                </a:ext>
              </a:extLst>
            </p:cNvPr>
            <p:cNvSpPr/>
            <p:nvPr/>
          </p:nvSpPr>
          <p:spPr>
            <a:xfrm>
              <a:off x="4720308" y="5188015"/>
              <a:ext cx="334287" cy="7682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811B3989-5A36-45F3-A12F-CCBC66DB3FE7}"/>
              </a:ext>
            </a:extLst>
          </p:cNvPr>
          <p:cNvGrpSpPr/>
          <p:nvPr/>
        </p:nvGrpSpPr>
        <p:grpSpPr>
          <a:xfrm>
            <a:off x="7487971" y="1340713"/>
            <a:ext cx="3327758" cy="218318"/>
            <a:chOff x="7143585" y="1423838"/>
            <a:chExt cx="3327758" cy="218318"/>
          </a:xfrm>
        </p:grpSpPr>
        <p:sp>
          <p:nvSpPr>
            <p:cNvPr id="91" name="文本框 5">
              <a:extLst>
                <a:ext uri="{FF2B5EF4-FFF2-40B4-BE49-F238E27FC236}">
                  <a16:creationId xmlns:a16="http://schemas.microsoft.com/office/drawing/2014/main" id="{36128D92-23D2-4DF2-8B02-1534C0949C3B}"/>
                </a:ext>
              </a:extLst>
            </p:cNvPr>
            <p:cNvSpPr txBox="1"/>
            <p:nvPr/>
          </p:nvSpPr>
          <p:spPr>
            <a:xfrm>
              <a:off x="7143585" y="1423838"/>
              <a:ext cx="299397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30">
              <a:extLst>
                <a:ext uri="{FF2B5EF4-FFF2-40B4-BE49-F238E27FC236}">
                  <a16:creationId xmlns:a16="http://schemas.microsoft.com/office/drawing/2014/main" id="{F9604137-51DE-4FD7-9246-F3AAAE5C457C}"/>
                </a:ext>
              </a:extLst>
            </p:cNvPr>
            <p:cNvSpPr txBox="1"/>
            <p:nvPr/>
          </p:nvSpPr>
          <p:spPr>
            <a:xfrm>
              <a:off x="7957348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文本框 32">
              <a:extLst>
                <a:ext uri="{FF2B5EF4-FFF2-40B4-BE49-F238E27FC236}">
                  <a16:creationId xmlns:a16="http://schemas.microsoft.com/office/drawing/2014/main" id="{992F57F7-8CF9-4703-808C-D0941096F9E0}"/>
                </a:ext>
              </a:extLst>
            </p:cNvPr>
            <p:cNvSpPr txBox="1"/>
            <p:nvPr/>
          </p:nvSpPr>
          <p:spPr>
            <a:xfrm>
              <a:off x="8687713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文本框 38">
              <a:extLst>
                <a:ext uri="{FF2B5EF4-FFF2-40B4-BE49-F238E27FC236}">
                  <a16:creationId xmlns:a16="http://schemas.microsoft.com/office/drawing/2014/main" id="{28372595-590B-4E9E-9B81-AA098FB855ED}"/>
                </a:ext>
              </a:extLst>
            </p:cNvPr>
            <p:cNvSpPr txBox="1"/>
            <p:nvPr/>
          </p:nvSpPr>
          <p:spPr>
            <a:xfrm>
              <a:off x="10081040" y="1426712"/>
              <a:ext cx="39030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755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2" grpId="1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E81B2DCE-F68F-4F85-AE64-57777A9DA8F2}"/>
              </a:ext>
            </a:extLst>
          </p:cNvPr>
          <p:cNvSpPr txBox="1"/>
          <p:nvPr/>
        </p:nvSpPr>
        <p:spPr>
          <a:xfrm>
            <a:off x="4134260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127700C-D066-4F4F-BC3E-279DF63FF888}"/>
              </a:ext>
            </a:extLst>
          </p:cNvPr>
          <p:cNvSpPr txBox="1"/>
          <p:nvPr/>
        </p:nvSpPr>
        <p:spPr>
          <a:xfrm>
            <a:off x="6963723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001101 01000 10000 0001001000110100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F83E47A-8F42-432A-8E7C-41ED7C5023BF}"/>
              </a:ext>
            </a:extLst>
          </p:cNvPr>
          <p:cNvSpPr/>
          <p:nvPr/>
        </p:nvSpPr>
        <p:spPr>
          <a:xfrm>
            <a:off x="7117770" y="1032314"/>
            <a:ext cx="868101" cy="315404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14356043-7E6D-42C8-BAB3-61FE57DD742F}"/>
              </a:ext>
            </a:extLst>
          </p:cNvPr>
          <p:cNvSpPr/>
          <p:nvPr/>
        </p:nvSpPr>
        <p:spPr>
          <a:xfrm>
            <a:off x="9490098" y="1040756"/>
            <a:ext cx="2212328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147983E-726B-4683-A870-BF57625ECE04}"/>
              </a:ext>
            </a:extLst>
          </p:cNvPr>
          <p:cNvSpPr/>
          <p:nvPr/>
        </p:nvSpPr>
        <p:spPr>
          <a:xfrm>
            <a:off x="8025979" y="103890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5B495FB-6F64-4037-A04A-A5EAC62AACC6}"/>
              </a:ext>
            </a:extLst>
          </p:cNvPr>
          <p:cNvSpPr/>
          <p:nvPr/>
        </p:nvSpPr>
        <p:spPr>
          <a:xfrm>
            <a:off x="8769297" y="103890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4D294E5D-39B6-4530-8248-69D0654F2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17" y="1212014"/>
            <a:ext cx="10886457" cy="5365001"/>
          </a:xfrm>
          <a:prstGeom prst="rect">
            <a:avLst/>
          </a:prstGeom>
        </p:spPr>
      </p:pic>
      <p:sp>
        <p:nvSpPr>
          <p:cNvPr id="41" name="椭圆 40">
            <a:extLst>
              <a:ext uri="{FF2B5EF4-FFF2-40B4-BE49-F238E27FC236}">
                <a16:creationId xmlns:a16="http://schemas.microsoft.com/office/drawing/2014/main" id="{064B694C-A1C7-47D6-8D47-6B0EEFFC674F}"/>
              </a:ext>
            </a:extLst>
          </p:cNvPr>
          <p:cNvSpPr/>
          <p:nvPr/>
        </p:nvSpPr>
        <p:spPr>
          <a:xfrm>
            <a:off x="6198791" y="218361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1400E9C-D3EF-47E6-A9C8-FDC3FCFC72F1}"/>
              </a:ext>
            </a:extLst>
          </p:cNvPr>
          <p:cNvSpPr/>
          <p:nvPr/>
        </p:nvSpPr>
        <p:spPr>
          <a:xfrm>
            <a:off x="6401991" y="2051536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4D59AC3-543B-4475-8C17-C2922C22F355}"/>
              </a:ext>
            </a:extLst>
          </p:cNvPr>
          <p:cNvSpPr/>
          <p:nvPr/>
        </p:nvSpPr>
        <p:spPr>
          <a:xfrm>
            <a:off x="6107351" y="295577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68B96784-9D44-4D90-B067-2E4D306A4BA5}"/>
              </a:ext>
            </a:extLst>
          </p:cNvPr>
          <p:cNvSpPr/>
          <p:nvPr/>
        </p:nvSpPr>
        <p:spPr>
          <a:xfrm>
            <a:off x="6320711" y="313865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3BC9ED83-07BD-400C-BE57-E675C8D59C8E}"/>
              </a:ext>
            </a:extLst>
          </p:cNvPr>
          <p:cNvGrpSpPr/>
          <p:nvPr/>
        </p:nvGrpSpPr>
        <p:grpSpPr>
          <a:xfrm>
            <a:off x="5184337" y="3192284"/>
            <a:ext cx="586454" cy="156258"/>
            <a:chOff x="4758671" y="3041729"/>
            <a:chExt cx="586454" cy="156258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E3EB555-2276-42F0-8159-423A24D35229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BBF1135E-7802-4E91-BEF9-DDDAD3DC3C11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48" name="椭圆 47">
            <a:extLst>
              <a:ext uri="{FF2B5EF4-FFF2-40B4-BE49-F238E27FC236}">
                <a16:creationId xmlns:a16="http://schemas.microsoft.com/office/drawing/2014/main" id="{2E370EDF-147C-42CD-937C-7781BCAEF988}"/>
              </a:ext>
            </a:extLst>
          </p:cNvPr>
          <p:cNvSpPr/>
          <p:nvPr/>
        </p:nvSpPr>
        <p:spPr>
          <a:xfrm>
            <a:off x="4684951" y="310817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E11B984D-549B-48DB-B6BA-950C06830E62}"/>
              </a:ext>
            </a:extLst>
          </p:cNvPr>
          <p:cNvSpPr/>
          <p:nvPr/>
        </p:nvSpPr>
        <p:spPr>
          <a:xfrm>
            <a:off x="4542711" y="360601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429C601A-92E4-4282-AC4F-D6B7BCC2DB0F}"/>
              </a:ext>
            </a:extLst>
          </p:cNvPr>
          <p:cNvSpPr/>
          <p:nvPr/>
        </p:nvSpPr>
        <p:spPr>
          <a:xfrm>
            <a:off x="4451271" y="3016736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01EE795-DF17-452F-87DB-5486AF03B27E}"/>
              </a:ext>
            </a:extLst>
          </p:cNvPr>
          <p:cNvSpPr/>
          <p:nvPr/>
        </p:nvSpPr>
        <p:spPr>
          <a:xfrm rot="5400000">
            <a:off x="4354781" y="3840166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290FF3F0-4C70-4A7E-80B4-234F2BF4E310}"/>
              </a:ext>
            </a:extLst>
          </p:cNvPr>
          <p:cNvSpPr/>
          <p:nvPr/>
        </p:nvSpPr>
        <p:spPr>
          <a:xfrm>
            <a:off x="4121101" y="3972246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67AABEDA-5BD1-4A6F-B507-297F730FDE68}"/>
              </a:ext>
            </a:extLst>
          </p:cNvPr>
          <p:cNvSpPr/>
          <p:nvPr/>
        </p:nvSpPr>
        <p:spPr>
          <a:xfrm rot="5400000">
            <a:off x="4088301" y="5315686"/>
            <a:ext cx="54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5A753FFD-91EA-411C-B2A8-E12DDC0865D7}"/>
              </a:ext>
            </a:extLst>
          </p:cNvPr>
          <p:cNvSpPr/>
          <p:nvPr/>
        </p:nvSpPr>
        <p:spPr>
          <a:xfrm>
            <a:off x="5614621" y="5130486"/>
            <a:ext cx="90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AC727A3B-5A6B-41DE-A8F5-71A8C50FD42F}"/>
              </a:ext>
            </a:extLst>
          </p:cNvPr>
          <p:cNvSpPr/>
          <p:nvPr/>
        </p:nvSpPr>
        <p:spPr>
          <a:xfrm rot="5400000">
            <a:off x="6141335" y="4383344"/>
            <a:ext cx="90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47604C45-2F36-4345-8A0D-4308B48F3910}"/>
              </a:ext>
            </a:extLst>
          </p:cNvPr>
          <p:cNvSpPr/>
          <p:nvPr/>
        </p:nvSpPr>
        <p:spPr>
          <a:xfrm>
            <a:off x="6407101" y="3738566"/>
            <a:ext cx="32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[$t0]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FF9D5A48-2BA5-48BA-B721-BFEEFFB34C3A}"/>
              </a:ext>
            </a:extLst>
          </p:cNvPr>
          <p:cNvSpPr/>
          <p:nvPr/>
        </p:nvSpPr>
        <p:spPr>
          <a:xfrm rot="5400000">
            <a:off x="5607410" y="3325284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9F28D0B-D8F4-47D0-AA00-87B450506A87}"/>
              </a:ext>
            </a:extLst>
          </p:cNvPr>
          <p:cNvGrpSpPr/>
          <p:nvPr/>
        </p:nvGrpSpPr>
        <p:grpSpPr>
          <a:xfrm>
            <a:off x="7487972" y="1340713"/>
            <a:ext cx="3327757" cy="218318"/>
            <a:chOff x="7143586" y="1423838"/>
            <a:chExt cx="3327757" cy="218318"/>
          </a:xfrm>
        </p:grpSpPr>
        <p:sp>
          <p:nvSpPr>
            <p:cNvPr id="59" name="文本框 5">
              <a:extLst>
                <a:ext uri="{FF2B5EF4-FFF2-40B4-BE49-F238E27FC236}">
                  <a16:creationId xmlns:a16="http://schemas.microsoft.com/office/drawing/2014/main" id="{5297A41F-5A30-4E36-BFD4-4F331707A93C}"/>
                </a:ext>
              </a:extLst>
            </p:cNvPr>
            <p:cNvSpPr txBox="1"/>
            <p:nvPr/>
          </p:nvSpPr>
          <p:spPr>
            <a:xfrm>
              <a:off x="7143586" y="1423838"/>
              <a:ext cx="29600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文本框 30">
              <a:extLst>
                <a:ext uri="{FF2B5EF4-FFF2-40B4-BE49-F238E27FC236}">
                  <a16:creationId xmlns:a16="http://schemas.microsoft.com/office/drawing/2014/main" id="{B3DECE49-29E7-4BB4-82FD-297851A1FF57}"/>
                </a:ext>
              </a:extLst>
            </p:cNvPr>
            <p:cNvSpPr txBox="1"/>
            <p:nvPr/>
          </p:nvSpPr>
          <p:spPr>
            <a:xfrm>
              <a:off x="7957348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32">
              <a:extLst>
                <a:ext uri="{FF2B5EF4-FFF2-40B4-BE49-F238E27FC236}">
                  <a16:creationId xmlns:a16="http://schemas.microsoft.com/office/drawing/2014/main" id="{DC0D8E80-B1D8-4BD8-A628-93FC9F9DF8DA}"/>
                </a:ext>
              </a:extLst>
            </p:cNvPr>
            <p:cNvSpPr txBox="1"/>
            <p:nvPr/>
          </p:nvSpPr>
          <p:spPr>
            <a:xfrm>
              <a:off x="8687713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文本框 38">
              <a:extLst>
                <a:ext uri="{FF2B5EF4-FFF2-40B4-BE49-F238E27FC236}">
                  <a16:creationId xmlns:a16="http://schemas.microsoft.com/office/drawing/2014/main" id="{BA478B2A-CC22-448F-B9F6-D24CCE56F674}"/>
                </a:ext>
              </a:extLst>
            </p:cNvPr>
            <p:cNvSpPr txBox="1"/>
            <p:nvPr/>
          </p:nvSpPr>
          <p:spPr>
            <a:xfrm>
              <a:off x="10081040" y="1426712"/>
              <a:ext cx="39030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4AD60845-2D30-4132-A804-C1624E8275FE}"/>
              </a:ext>
            </a:extLst>
          </p:cNvPr>
          <p:cNvGrpSpPr/>
          <p:nvPr/>
        </p:nvGrpSpPr>
        <p:grpSpPr>
          <a:xfrm>
            <a:off x="6281260" y="3500118"/>
            <a:ext cx="596908" cy="1605716"/>
            <a:chOff x="5936874" y="3583243"/>
            <a:chExt cx="596908" cy="1605716"/>
          </a:xfrm>
        </p:grpSpPr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365845A-8BEE-48E2-BAF1-176953810E1C}"/>
                </a:ext>
              </a:extLst>
            </p:cNvPr>
            <p:cNvSpPr txBox="1"/>
            <p:nvPr/>
          </p:nvSpPr>
          <p:spPr>
            <a:xfrm>
              <a:off x="5936874" y="3583243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src1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>
              <a:extLst>
                <a:ext uri="{FF2B5EF4-FFF2-40B4-BE49-F238E27FC236}">
                  <a16:creationId xmlns:a16="http://schemas.microsoft.com/office/drawing/2014/main" id="{FE93011F-C916-4D0F-A1A5-6CC802C65316}"/>
                </a:ext>
              </a:extLst>
            </p:cNvPr>
            <p:cNvSpPr txBox="1"/>
            <p:nvPr/>
          </p:nvSpPr>
          <p:spPr>
            <a:xfrm>
              <a:off x="5937434" y="4911960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+mn-ea"/>
                </a:rPr>
                <a:t>src2</a:t>
              </a:r>
              <a:endParaRPr lang="zh-CN" altLang="en-US" sz="1200" dirty="0">
                <a:solidFill>
                  <a:srgbClr val="7030A0"/>
                </a:solidFill>
                <a:latin typeface="+mn-ea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A443838-42CF-4FDC-86E8-4724EDB42E13}"/>
              </a:ext>
            </a:extLst>
          </p:cNvPr>
          <p:cNvSpPr txBox="1"/>
          <p:nvPr/>
        </p:nvSpPr>
        <p:spPr>
          <a:xfrm>
            <a:off x="5228278" y="332099"/>
            <a:ext cx="6627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通用寄存器堆两个读使能信号是否需要？为什么？</a:t>
            </a:r>
          </a:p>
        </p:txBody>
      </p:sp>
    </p:spTree>
    <p:extLst>
      <p:ext uri="{BB962C8B-B14F-4D97-AF65-F5344CB8AC3E}">
        <p14:creationId xmlns:p14="http://schemas.microsoft.com/office/powerpoint/2010/main" val="31296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41" grpId="0" animBg="1"/>
      <p:bldP spid="42" grpId="0" animBg="1"/>
      <p:bldP spid="43" grpId="0" animBg="1"/>
      <p:bldP spid="44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C64AE3A8-86DD-4026-91D9-D7738CA03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7" y="1217828"/>
            <a:ext cx="10886457" cy="5365001"/>
          </a:xfrm>
          <a:prstGeom prst="rect">
            <a:avLst/>
          </a:prstGeom>
        </p:spPr>
      </p:pic>
      <p:sp>
        <p:nvSpPr>
          <p:cNvPr id="17" name="椭圆 16">
            <a:extLst>
              <a:ext uri="{FF2B5EF4-FFF2-40B4-BE49-F238E27FC236}">
                <a16:creationId xmlns:a16="http://schemas.microsoft.com/office/drawing/2014/main" id="{60068ADF-0D5E-4D06-A047-59A3E2945E75}"/>
              </a:ext>
            </a:extLst>
          </p:cNvPr>
          <p:cNvSpPr/>
          <p:nvPr/>
        </p:nvSpPr>
        <p:spPr>
          <a:xfrm>
            <a:off x="7705900" y="2171738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2EF3D69-93D7-49A3-96C3-3B0EB24FF674}"/>
              </a:ext>
            </a:extLst>
          </p:cNvPr>
          <p:cNvSpPr/>
          <p:nvPr/>
        </p:nvSpPr>
        <p:spPr>
          <a:xfrm>
            <a:off x="7939580" y="2039658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155DC6F-8538-4DFE-839A-72F69E51F1E3}"/>
              </a:ext>
            </a:extLst>
          </p:cNvPr>
          <p:cNvSpPr/>
          <p:nvPr/>
        </p:nvSpPr>
        <p:spPr>
          <a:xfrm>
            <a:off x="7831619" y="3130524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A88881-BA0F-4ABE-87CC-91D16EA4E766}"/>
              </a:ext>
            </a:extLst>
          </p:cNvPr>
          <p:cNvSpPr txBox="1"/>
          <p:nvPr/>
        </p:nvSpPr>
        <p:spPr>
          <a:xfrm>
            <a:off x="4158009" y="995917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CD60461-43AF-4493-85C5-0FD31AFAB097}"/>
              </a:ext>
            </a:extLst>
          </p:cNvPr>
          <p:cNvSpPr txBox="1"/>
          <p:nvPr/>
        </p:nvSpPr>
        <p:spPr>
          <a:xfrm>
            <a:off x="7033479" y="995917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001101 01000 10000 0001001000110100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6E0A9673-E3CD-4CDF-AAA1-3B1BF34DC957}"/>
              </a:ext>
            </a:extLst>
          </p:cNvPr>
          <p:cNvSpPr/>
          <p:nvPr/>
        </p:nvSpPr>
        <p:spPr>
          <a:xfrm rot="5400000">
            <a:off x="6985319" y="3600279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EC02FCAC-ADA6-4E35-81D4-2AEDB57BCA8B}"/>
              </a:ext>
            </a:extLst>
          </p:cNvPr>
          <p:cNvSpPr/>
          <p:nvPr/>
        </p:nvSpPr>
        <p:spPr>
          <a:xfrm rot="5400000">
            <a:off x="6985319" y="4317401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50B714A5-CA76-49FF-8C74-9A984D850723}"/>
              </a:ext>
            </a:extLst>
          </p:cNvPr>
          <p:cNvCxnSpPr>
            <a:cxnSpLocks/>
          </p:cNvCxnSpPr>
          <p:nvPr/>
        </p:nvCxnSpPr>
        <p:spPr>
          <a:xfrm>
            <a:off x="7737967" y="3873263"/>
            <a:ext cx="735882" cy="0"/>
          </a:xfrm>
          <a:prstGeom prst="line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29EBD98-D13C-4F99-BA12-C7F1ECE5D169}"/>
              </a:ext>
            </a:extLst>
          </p:cNvPr>
          <p:cNvSpPr/>
          <p:nvPr/>
        </p:nvSpPr>
        <p:spPr>
          <a:xfrm rot="5400000">
            <a:off x="8215077" y="4144030"/>
            <a:ext cx="1296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| 0x00001234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90B29A9-85B7-4D40-98BF-DEB231A31C36}"/>
              </a:ext>
            </a:extLst>
          </p:cNvPr>
          <p:cNvSpPr/>
          <p:nvPr/>
        </p:nvSpPr>
        <p:spPr>
          <a:xfrm>
            <a:off x="4144489" y="477998"/>
            <a:ext cx="7736286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3244389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34" grpId="0" animBg="1"/>
      <p:bldP spid="35" grpId="0" animBg="1"/>
      <p:bldP spid="3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836BF91-DECA-4BF7-AD7E-CE5EB346C396}"/>
              </a:ext>
            </a:extLst>
          </p:cNvPr>
          <p:cNvSpPr/>
          <p:nvPr/>
        </p:nvSpPr>
        <p:spPr>
          <a:xfrm>
            <a:off x="4158426" y="66359"/>
            <a:ext cx="7722348" cy="88370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数据通路与之前的设计相同，不需要修改，只需将从执行阶段传递来信号传递给流水线的写回阶段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4B1A614-E8B2-477B-BA3A-D55281736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7" y="1211938"/>
            <a:ext cx="10886457" cy="5365001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F111A781-AACE-4EA5-92A0-2D4145352337}"/>
              </a:ext>
            </a:extLst>
          </p:cNvPr>
          <p:cNvSpPr/>
          <p:nvPr/>
        </p:nvSpPr>
        <p:spPr>
          <a:xfrm>
            <a:off x="9882170" y="219002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0007C3F1-76C8-40AE-B2AF-42B5A6EDC651}"/>
              </a:ext>
            </a:extLst>
          </p:cNvPr>
          <p:cNvSpPr/>
          <p:nvPr/>
        </p:nvSpPr>
        <p:spPr>
          <a:xfrm>
            <a:off x="10115850" y="205794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E2B66DA5-12FF-4770-9DC4-8B28BC862931}"/>
              </a:ext>
            </a:extLst>
          </p:cNvPr>
          <p:cNvSpPr/>
          <p:nvPr/>
        </p:nvSpPr>
        <p:spPr>
          <a:xfrm>
            <a:off x="9633280" y="3125219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044581-6CDB-41F9-8C79-959BD133C52C}"/>
              </a:ext>
            </a:extLst>
          </p:cNvPr>
          <p:cNvSpPr txBox="1"/>
          <p:nvPr/>
        </p:nvSpPr>
        <p:spPr>
          <a:xfrm>
            <a:off x="4158007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AD51428-FD93-4E86-AE68-963D76DFFEF4}"/>
              </a:ext>
            </a:extLst>
          </p:cNvPr>
          <p:cNvSpPr txBox="1"/>
          <p:nvPr/>
        </p:nvSpPr>
        <p:spPr>
          <a:xfrm>
            <a:off x="7033477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001101 01000 10000 0001001000110100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DC4C976-C8EA-482A-A419-9F0B97BEC2A0}"/>
              </a:ext>
            </a:extLst>
          </p:cNvPr>
          <p:cNvSpPr/>
          <p:nvPr/>
        </p:nvSpPr>
        <p:spPr>
          <a:xfrm>
            <a:off x="9365447" y="4049645"/>
            <a:ext cx="1296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| 0x00001234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012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2" grpId="0" animBg="1"/>
      <p:bldP spid="2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F89C0AFC-053C-41DD-9FFA-3303C2E96C2B}"/>
              </a:ext>
            </a:extLst>
          </p:cNvPr>
          <p:cNvSpPr/>
          <p:nvPr/>
        </p:nvSpPr>
        <p:spPr>
          <a:xfrm>
            <a:off x="4144489" y="477998"/>
            <a:ext cx="7736286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A184462-F665-4E1A-8522-ABE52AB5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2" y="1206035"/>
            <a:ext cx="10886457" cy="5365001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69FA5190-AC53-4B2F-9BAF-54B58DF7F7F5}"/>
              </a:ext>
            </a:extLst>
          </p:cNvPr>
          <p:cNvGrpSpPr/>
          <p:nvPr/>
        </p:nvGrpSpPr>
        <p:grpSpPr>
          <a:xfrm>
            <a:off x="5491804" y="1576182"/>
            <a:ext cx="6021880" cy="1987365"/>
            <a:chOff x="5159298" y="1661557"/>
            <a:chExt cx="6021880" cy="1987365"/>
          </a:xfrm>
        </p:grpSpPr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EE65798-2D3D-45E1-B5BF-53CD5F6E0D4D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287DF06A-0CF6-4EA6-A022-07E4D725F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661557"/>
              <a:ext cx="0" cy="679478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81E9FA34-EA3C-435E-9CB4-3F7E301C5F74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98" y="1661557"/>
              <a:ext cx="6013414" cy="1269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5CFE257D-0B96-4D0A-B61C-EDE483C3CE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298" y="1673118"/>
              <a:ext cx="0" cy="1975804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ED97447-3FA4-41E9-AAC1-EC1064FB839A}"/>
              </a:ext>
            </a:extLst>
          </p:cNvPr>
          <p:cNvGrpSpPr/>
          <p:nvPr/>
        </p:nvGrpSpPr>
        <p:grpSpPr>
          <a:xfrm>
            <a:off x="7184156" y="1760054"/>
            <a:ext cx="4193868" cy="3364646"/>
            <a:chOff x="6851650" y="1855054"/>
            <a:chExt cx="4193868" cy="3364646"/>
          </a:xfrm>
        </p:grpSpPr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5783E155-D6B7-494F-ABFB-35C7CA3025F6}"/>
                </a:ext>
              </a:extLst>
            </p:cNvPr>
            <p:cNvCxnSpPr>
              <a:cxnSpLocks/>
            </p:cNvCxnSpPr>
            <p:nvPr/>
          </p:nvCxnSpPr>
          <p:spPr>
            <a:xfrm>
              <a:off x="10670966" y="2221960"/>
              <a:ext cx="371684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A4B9DD81-EBF1-466C-BF23-5900C8AD89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3448" y="1855054"/>
              <a:ext cx="0" cy="307889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77DF5574-1CED-4CC1-81A6-887FAA488237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1855054"/>
              <a:ext cx="4175669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>
              <a:extLst>
                <a:ext uri="{FF2B5EF4-FFF2-40B4-BE49-F238E27FC236}">
                  <a16:creationId xmlns:a16="http://schemas.microsoft.com/office/drawing/2014/main" id="{35EB2EBE-FA3B-4FC0-89AB-E2182B2E1E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5518" y="1855054"/>
              <a:ext cx="0" cy="366906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>
              <a:extLst>
                <a:ext uri="{FF2B5EF4-FFF2-40B4-BE49-F238E27FC236}">
                  <a16:creationId xmlns:a16="http://schemas.microsoft.com/office/drawing/2014/main" id="{2CD8FDB6-0F4C-4D05-9964-CB1E6CC73368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4940300"/>
              <a:ext cx="501650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ADA83081-B896-431B-A401-0DAC94E2DFDC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4940300"/>
              <a:ext cx="0" cy="2794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1286EB09-A6C5-4CEF-A082-6DD7054FEDC7}"/>
              </a:ext>
            </a:extLst>
          </p:cNvPr>
          <p:cNvGrpSpPr/>
          <p:nvPr/>
        </p:nvGrpSpPr>
        <p:grpSpPr>
          <a:xfrm>
            <a:off x="4851737" y="3181600"/>
            <a:ext cx="6661097" cy="2794001"/>
            <a:chOff x="4519231" y="3276600"/>
            <a:chExt cx="6661097" cy="2794001"/>
          </a:xfrm>
        </p:grpSpPr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93845EB-37B5-44F4-9C58-46986D2273D9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043" y="3276600"/>
              <a:ext cx="0" cy="27940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CD852414-2F20-486C-BAEF-C5C3CF020128}"/>
                </a:ext>
              </a:extLst>
            </p:cNvPr>
            <p:cNvCxnSpPr/>
            <p:nvPr/>
          </p:nvCxnSpPr>
          <p:spPr>
            <a:xfrm>
              <a:off x="10684933" y="3276600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0DDAAC2C-8661-4372-AEFE-4640F958B2C8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6070601"/>
              <a:ext cx="665381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直接连接符 82">
              <a:extLst>
                <a:ext uri="{FF2B5EF4-FFF2-40B4-BE49-F238E27FC236}">
                  <a16:creationId xmlns:a16="http://schemas.microsoft.com/office/drawing/2014/main" id="{536CD0CD-93B0-4283-956F-2FEF800C8569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4422680"/>
              <a:ext cx="0" cy="16479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4601C42D-C8B8-4822-8B73-5DC76E0FDF34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4422680"/>
              <a:ext cx="196703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BF94480-AC0D-4921-8AA9-A2D6C75E80FA}"/>
              </a:ext>
            </a:extLst>
          </p:cNvPr>
          <p:cNvGrpSpPr/>
          <p:nvPr/>
        </p:nvGrpSpPr>
        <p:grpSpPr>
          <a:xfrm>
            <a:off x="4982178" y="4105483"/>
            <a:ext cx="6362314" cy="1787821"/>
            <a:chOff x="4649672" y="4200483"/>
            <a:chExt cx="6362314" cy="1787821"/>
          </a:xfrm>
        </p:grpSpPr>
        <p:cxnSp>
          <p:nvCxnSpPr>
            <p:cNvPr id="86" name="直接连接符 85">
              <a:extLst>
                <a:ext uri="{FF2B5EF4-FFF2-40B4-BE49-F238E27FC236}">
                  <a16:creationId xmlns:a16="http://schemas.microsoft.com/office/drawing/2014/main" id="{07121E0B-FF4E-4D86-9231-A231CBAD2B88}"/>
                </a:ext>
              </a:extLst>
            </p:cNvPr>
            <p:cNvCxnSpPr>
              <a:cxnSpLocks/>
            </p:cNvCxnSpPr>
            <p:nvPr/>
          </p:nvCxnSpPr>
          <p:spPr>
            <a:xfrm>
              <a:off x="10669986" y="4200483"/>
              <a:ext cx="34200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>
              <a:extLst>
                <a:ext uri="{FF2B5EF4-FFF2-40B4-BE49-F238E27FC236}">
                  <a16:creationId xmlns:a16="http://schemas.microsoft.com/office/drawing/2014/main" id="{C018EAB0-22BA-4238-BADB-9F125AAC5B27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72" y="5978145"/>
              <a:ext cx="6350944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3E257111-0DA5-4323-AE0D-9299C594F845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66" y="4636177"/>
              <a:ext cx="0" cy="134620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8A75A27D-61F0-4402-8727-2D88A90FDFBD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72" y="4647722"/>
              <a:ext cx="140604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3F91AD4-5C8B-4B27-B675-FC18CF43BB36}"/>
                </a:ext>
              </a:extLst>
            </p:cNvPr>
            <p:cNvCxnSpPr>
              <a:cxnSpLocks/>
            </p:cNvCxnSpPr>
            <p:nvPr/>
          </p:nvCxnSpPr>
          <p:spPr>
            <a:xfrm>
              <a:off x="11000616" y="4200483"/>
              <a:ext cx="0" cy="17878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椭圆 90">
            <a:extLst>
              <a:ext uri="{FF2B5EF4-FFF2-40B4-BE49-F238E27FC236}">
                <a16:creationId xmlns:a16="http://schemas.microsoft.com/office/drawing/2014/main" id="{A0DB3883-1768-405E-AC6D-600564A69FCD}"/>
              </a:ext>
            </a:extLst>
          </p:cNvPr>
          <p:cNvSpPr/>
          <p:nvPr/>
        </p:nvSpPr>
        <p:spPr>
          <a:xfrm>
            <a:off x="10221447" y="168061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7BD9203D-275E-4A1A-9F59-D781AC330560}"/>
              </a:ext>
            </a:extLst>
          </p:cNvPr>
          <p:cNvSpPr/>
          <p:nvPr/>
        </p:nvSpPr>
        <p:spPr>
          <a:xfrm>
            <a:off x="10455127" y="1518453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D2634F67-B6BD-411B-8D2A-FD1A2A1D7642}"/>
              </a:ext>
            </a:extLst>
          </p:cNvPr>
          <p:cNvSpPr/>
          <p:nvPr/>
        </p:nvSpPr>
        <p:spPr>
          <a:xfrm rot="5400000">
            <a:off x="11106413" y="3719579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D53F130C-A870-4921-B78B-C7E2EF28E16F}"/>
              </a:ext>
            </a:extLst>
          </p:cNvPr>
          <p:cNvSpPr txBox="1"/>
          <p:nvPr/>
        </p:nvSpPr>
        <p:spPr>
          <a:xfrm>
            <a:off x="4122380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ORI $s0, $t0, 0x1234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BCF77A4A-A097-416D-9326-F8C59E414AD7}"/>
              </a:ext>
            </a:extLst>
          </p:cNvPr>
          <p:cNvSpPr txBox="1"/>
          <p:nvPr/>
        </p:nvSpPr>
        <p:spPr>
          <a:xfrm>
            <a:off x="6997850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001101 01000 10000 0001001000110100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E8F94D9E-918F-4D74-A613-8B67E5BD5B05}"/>
              </a:ext>
            </a:extLst>
          </p:cNvPr>
          <p:cNvSpPr/>
          <p:nvPr/>
        </p:nvSpPr>
        <p:spPr>
          <a:xfrm rot="5400000">
            <a:off x="10693771" y="4932393"/>
            <a:ext cx="1296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 | 0x00001234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280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6" grpId="0" animBg="1"/>
      <p:bldP spid="97" grpId="0" animBg="1"/>
      <p:bldP spid="100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0" y="278225"/>
            <a:ext cx="9069339" cy="742071"/>
            <a:chOff x="552118" y="278221"/>
            <a:chExt cx="9069339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8" y="712514"/>
              <a:ext cx="906933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I-type ALU Computing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842397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I-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型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ALU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运算指令的经典五级流水线数据通路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7B1F5D-32DB-4D01-85B8-53E52B6F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917" y="1206033"/>
            <a:ext cx="10886457" cy="536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1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05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5088661" cy="954107"/>
            <a:chOff x="575868" y="278221"/>
            <a:chExt cx="5088661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92060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Load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加载指令格式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57B62E5A-A7BF-4701-A24B-4AD5161D7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675" y="1718311"/>
            <a:ext cx="9226853" cy="432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5088661" cy="954107"/>
            <a:chOff x="575868" y="278221"/>
            <a:chExt cx="5088661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92060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Load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加载指令格式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108E58A-6E33-4747-8492-FCEB9D26AA23}"/>
              </a:ext>
            </a:extLst>
          </p:cNvPr>
          <p:cNvSpPr/>
          <p:nvPr/>
        </p:nvSpPr>
        <p:spPr>
          <a:xfrm>
            <a:off x="855025" y="1280694"/>
            <a:ext cx="10479562" cy="27970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访存地址由两部分组成：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基地址：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指令字中的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字段所确定的通用寄存器的值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偏移量：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立即数字段符号扩展至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位的值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访存地址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基地址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+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偏移量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A081B-0FB4-430C-8F4A-534B96812C43}"/>
              </a:ext>
            </a:extLst>
          </p:cNvPr>
          <p:cNvSpPr txBox="1"/>
          <p:nvPr/>
        </p:nvSpPr>
        <p:spPr>
          <a:xfrm>
            <a:off x="8516998" y="4560124"/>
            <a:ext cx="282946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 $s0, 5($t0)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72BF77-93A0-461A-8666-05DCF05486FD}"/>
              </a:ext>
            </a:extLst>
          </p:cNvPr>
          <p:cNvGrpSpPr/>
          <p:nvPr/>
        </p:nvGrpSpPr>
        <p:grpSpPr>
          <a:xfrm>
            <a:off x="801240" y="4197354"/>
            <a:ext cx="7594616" cy="2453671"/>
            <a:chOff x="838199" y="3017769"/>
            <a:chExt cx="8788375" cy="33946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B47F51C-956D-4C4B-A24F-5B41D912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017769"/>
              <a:ext cx="8788375" cy="339460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D714A4-0BAA-41A5-9988-717F75376DBB}"/>
                </a:ext>
              </a:extLst>
            </p:cNvPr>
            <p:cNvSpPr txBox="1"/>
            <p:nvPr/>
          </p:nvSpPr>
          <p:spPr>
            <a:xfrm>
              <a:off x="3958541" y="5660022"/>
              <a:ext cx="1169043" cy="5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基地址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7B1B804-C61F-4B8A-A952-29B757D680BC}"/>
                </a:ext>
              </a:extLst>
            </p:cNvPr>
            <p:cNvSpPr txBox="1"/>
            <p:nvPr/>
          </p:nvSpPr>
          <p:spPr>
            <a:xfrm>
              <a:off x="5538486" y="4760315"/>
              <a:ext cx="1169043" cy="5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335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5414852" cy="753947"/>
            <a:chOff x="635242" y="278221"/>
            <a:chExt cx="5414852" cy="7539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12515"/>
              <a:ext cx="4566148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Why Design A Pipelined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85261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为什么要设计流水线处理器？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占位符 3">
                <a:extLst>
                  <a:ext uri="{FF2B5EF4-FFF2-40B4-BE49-F238E27FC236}">
                    <a16:creationId xmlns:a16="http://schemas.microsoft.com/office/drawing/2014/main" id="{BD052C00-DA6A-4EF0-A193-E8BA748EEE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404" y="1888158"/>
                <a:ext cx="6029547" cy="2819400"/>
              </a:xfrm>
              <a:prstGeom prst="rect">
                <a:avLst/>
              </a:prstGeom>
              <a:ln w="28575">
                <a:solidFill>
                  <a:schemeClr val="accent1"/>
                </a:solidFill>
                <a:prstDash val="dash"/>
              </a:ln>
            </p:spPr>
            <p:txBody>
              <a:bodyPr anchor="ctr" anchorCtr="0">
                <a:normAutofit/>
              </a:bodyPr>
              <a:lstStyle>
                <a:lvl1pPr marL="228600" indent="-228600" algn="l" defTabSz="913765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880"/>
                  </a:lnSpc>
                  <a:spcBef>
                    <a:spcPts val="60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建立时间约束由路径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间的最大延迟所决定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ts val="288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寄存器的传播延迟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𝑝𝑐𝑞</m:t>
                        </m:r>
                      </m:sub>
                    </m:sSub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ts val="2880"/>
                  </a:lnSpc>
                  <a:spcBef>
                    <a:spcPts val="600"/>
                  </a:spcBef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组合逻辑电路的传播延迟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00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880"/>
                  </a:lnSpc>
                  <a:spcBef>
                    <a:spcPts val="600"/>
                  </a:spcBef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寄存器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的输入信号必须在下一个时钟上升沿的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𝑠𝑒𝑡𝑢𝑝</m:t>
                        </m:r>
                      </m:sub>
                    </m:sSub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时间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前稳定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文本占位符 3">
                <a:extLst>
                  <a:ext uri="{FF2B5EF4-FFF2-40B4-BE49-F238E27FC236}">
                    <a16:creationId xmlns:a16="http://schemas.microsoft.com/office/drawing/2014/main" id="{BD052C00-DA6A-4EF0-A193-E8BA748EE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404" y="1888158"/>
                <a:ext cx="6029547" cy="2819400"/>
              </a:xfrm>
              <a:prstGeom prst="rect">
                <a:avLst/>
              </a:prstGeom>
              <a:blipFill>
                <a:blip r:embed="rId4"/>
                <a:stretch>
                  <a:fillRect l="-1207" r="-604"/>
                </a:stretch>
              </a:blipFill>
              <a:ln w="28575"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标题 4">
            <a:extLst>
              <a:ext uri="{FF2B5EF4-FFF2-40B4-BE49-F238E27FC236}">
                <a16:creationId xmlns:a16="http://schemas.microsoft.com/office/drawing/2014/main" id="{BC0C5DB6-19FF-4C68-A16C-D0B8212940CB}"/>
              </a:ext>
            </a:extLst>
          </p:cNvPr>
          <p:cNvSpPr txBox="1">
            <a:spLocks/>
          </p:cNvSpPr>
          <p:nvPr/>
        </p:nvSpPr>
        <p:spPr>
          <a:xfrm>
            <a:off x="940813" y="1180423"/>
            <a:ext cx="10318139" cy="51032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建立时间约束</a:t>
            </a:r>
          </a:p>
        </p:txBody>
      </p:sp>
      <p:graphicFrame>
        <p:nvGraphicFramePr>
          <p:cNvPr id="57" name="对象 56">
            <a:extLst>
              <a:ext uri="{FF2B5EF4-FFF2-40B4-BE49-F238E27FC236}">
                <a16:creationId xmlns:a16="http://schemas.microsoft.com/office/drawing/2014/main" id="{EE1A53BF-7A77-4B7A-B980-7AA1DB4FA42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81980" y="3780177"/>
          <a:ext cx="5848350" cy="281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5238843" imgH="2524051" progId="Visio.Drawing.15">
                  <p:embed/>
                </p:oleObj>
              </mc:Choice>
              <mc:Fallback>
                <p:oleObj name="Visio" r:id="rId5" imgW="5238843" imgH="2524051" progId="Visio.Drawing.15">
                  <p:embed/>
                  <p:pic>
                    <p:nvPicPr>
                      <p:cNvPr id="57" name="对象 56">
                        <a:extLst>
                          <a:ext uri="{FF2B5EF4-FFF2-40B4-BE49-F238E27FC236}">
                            <a16:creationId xmlns:a16="http://schemas.microsoft.com/office/drawing/2014/main" id="{EE1A53BF-7A77-4B7A-B980-7AA1DB4FA42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81980" y="3780177"/>
                        <a:ext cx="5848350" cy="281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8" name="组合 57">
            <a:extLst>
              <a:ext uri="{FF2B5EF4-FFF2-40B4-BE49-F238E27FC236}">
                <a16:creationId xmlns:a16="http://schemas.microsoft.com/office/drawing/2014/main" id="{99704ED5-1C17-4B81-9560-336A7C3B1BDC}"/>
              </a:ext>
            </a:extLst>
          </p:cNvPr>
          <p:cNvGrpSpPr/>
          <p:nvPr/>
        </p:nvGrpSpPr>
        <p:grpSpPr>
          <a:xfrm>
            <a:off x="7731781" y="1867491"/>
            <a:ext cx="3521396" cy="1745796"/>
            <a:chOff x="7820682" y="1958678"/>
            <a:chExt cx="3521396" cy="1745796"/>
          </a:xfrm>
        </p:grpSpPr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E3E328E7-BE1E-4405-9C43-01AFB127BE39}"/>
                </a:ext>
              </a:extLst>
            </p:cNvPr>
            <p:cNvGrpSpPr/>
            <p:nvPr/>
          </p:nvGrpSpPr>
          <p:grpSpPr>
            <a:xfrm>
              <a:off x="7820682" y="1958678"/>
              <a:ext cx="3521396" cy="1291004"/>
              <a:chOff x="7820682" y="1958678"/>
              <a:chExt cx="3521396" cy="1291004"/>
            </a:xfrm>
          </p:grpSpPr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B498B2F6-5671-4174-95DF-DFB1074A23B6}"/>
                  </a:ext>
                </a:extLst>
              </p:cNvPr>
              <p:cNvSpPr/>
              <p:nvPr/>
            </p:nvSpPr>
            <p:spPr>
              <a:xfrm>
                <a:off x="10639461" y="2552434"/>
                <a:ext cx="464139" cy="6972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11C9EDA8-24F2-4366-9110-379039E51CD6}"/>
                  </a:ext>
                </a:extLst>
              </p:cNvPr>
              <p:cNvCxnSpPr>
                <a:stCxn id="64" idx="0"/>
              </p:cNvCxnSpPr>
              <p:nvPr/>
            </p:nvCxnSpPr>
            <p:spPr>
              <a:xfrm flipV="1">
                <a:off x="10871532" y="2363381"/>
                <a:ext cx="2486" cy="189053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CA124122-EFB2-4411-8F2B-2DA2157A8396}"/>
                  </a:ext>
                </a:extLst>
              </p:cNvPr>
              <p:cNvCxnSpPr>
                <a:stCxn id="64" idx="1"/>
                <a:endCxn id="69" idx="3"/>
              </p:cNvCxnSpPr>
              <p:nvPr/>
            </p:nvCxnSpPr>
            <p:spPr>
              <a:xfrm flipH="1">
                <a:off x="10040230" y="2901058"/>
                <a:ext cx="599231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8D51E2EF-7B2E-44D4-BB2E-0F77EC535914}"/>
                  </a:ext>
                </a:extLst>
              </p:cNvPr>
              <p:cNvCxnSpPr/>
              <p:nvPr/>
            </p:nvCxnSpPr>
            <p:spPr>
              <a:xfrm flipH="1">
                <a:off x="11108727" y="2908881"/>
                <a:ext cx="233351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8" name="组合 67">
                <a:extLst>
                  <a:ext uri="{FF2B5EF4-FFF2-40B4-BE49-F238E27FC236}">
                    <a16:creationId xmlns:a16="http://schemas.microsoft.com/office/drawing/2014/main" id="{74458C3C-EE38-436A-AEF8-9B9379A976AA}"/>
                  </a:ext>
                </a:extLst>
              </p:cNvPr>
              <p:cNvGrpSpPr/>
              <p:nvPr/>
            </p:nvGrpSpPr>
            <p:grpSpPr>
              <a:xfrm>
                <a:off x="10758061" y="2542730"/>
                <a:ext cx="232070" cy="116277"/>
                <a:chOff x="10192521" y="2841742"/>
                <a:chExt cx="289348" cy="150909"/>
              </a:xfrm>
            </p:grpSpPr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772741D3-0397-4EC5-B37A-6114168F117C}"/>
                    </a:ext>
                  </a:extLst>
                </p:cNvPr>
                <p:cNvCxnSpPr/>
                <p:nvPr/>
              </p:nvCxnSpPr>
              <p:spPr>
                <a:xfrm>
                  <a:off x="10192521" y="2841742"/>
                  <a:ext cx="141476" cy="1509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F0BE00E9-9B20-4778-8160-BBA77FA5D178}"/>
                    </a:ext>
                  </a:extLst>
                </p:cNvPr>
                <p:cNvCxnSpPr/>
                <p:nvPr/>
              </p:nvCxnSpPr>
              <p:spPr>
                <a:xfrm flipV="1">
                  <a:off x="10333996" y="2841742"/>
                  <a:ext cx="147873" cy="150909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圆角矩形 18">
                <a:extLst>
                  <a:ext uri="{FF2B5EF4-FFF2-40B4-BE49-F238E27FC236}">
                    <a16:creationId xmlns:a16="http://schemas.microsoft.com/office/drawing/2014/main" id="{D4241B17-F281-424B-933D-62FD52D13482}"/>
                  </a:ext>
                </a:extLst>
              </p:cNvPr>
              <p:cNvSpPr/>
              <p:nvPr/>
            </p:nvSpPr>
            <p:spPr>
              <a:xfrm>
                <a:off x="9106157" y="2622759"/>
                <a:ext cx="934072" cy="556599"/>
              </a:xfrm>
              <a:prstGeom prst="round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F6929601-24D5-4661-89E7-A0B1A5F80B03}"/>
                  </a:ext>
                </a:extLst>
              </p:cNvPr>
              <p:cNvGrpSpPr/>
              <p:nvPr/>
            </p:nvGrpSpPr>
            <p:grpSpPr>
              <a:xfrm>
                <a:off x="9369911" y="2717599"/>
                <a:ext cx="293522" cy="353755"/>
                <a:chOff x="10965132" y="5176261"/>
                <a:chExt cx="365967" cy="459117"/>
              </a:xfrm>
            </p:grpSpPr>
            <p:sp>
              <p:nvSpPr>
                <p:cNvPr id="86" name="文本框 85">
                  <a:extLst>
                    <a:ext uri="{FF2B5EF4-FFF2-40B4-BE49-F238E27FC236}">
                      <a16:creationId xmlns:a16="http://schemas.microsoft.com/office/drawing/2014/main" id="{2E5853B8-D4E1-4090-B8B0-1360A4BFD710}"/>
                    </a:ext>
                  </a:extLst>
                </p:cNvPr>
                <p:cNvSpPr txBox="1"/>
                <p:nvPr/>
              </p:nvSpPr>
              <p:spPr>
                <a:xfrm>
                  <a:off x="10965132" y="5176261"/>
                  <a:ext cx="282450" cy="40011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7" name="文本框 86">
                  <a:extLst>
                    <a:ext uri="{FF2B5EF4-FFF2-40B4-BE49-F238E27FC236}">
                      <a16:creationId xmlns:a16="http://schemas.microsoft.com/office/drawing/2014/main" id="{BED84198-9C98-4B49-84BF-1CBA02CB7152}"/>
                    </a:ext>
                  </a:extLst>
                </p:cNvPr>
                <p:cNvSpPr txBox="1"/>
                <p:nvPr/>
              </p:nvSpPr>
              <p:spPr>
                <a:xfrm>
                  <a:off x="11048649" y="5235268"/>
                  <a:ext cx="282450" cy="400110"/>
                </a:xfrm>
                <a:prstGeom prst="rect">
                  <a:avLst/>
                </a:prstGeom>
                <a:noFill/>
                <a:ln w="1905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20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L</a:t>
                  </a:r>
                  <a:endParaRPr lang="zh-CN" altLang="en-US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D851542C-3026-43AD-BB8A-7E5609F8521E}"/>
                  </a:ext>
                </a:extLst>
              </p:cNvPr>
              <p:cNvCxnSpPr/>
              <p:nvPr/>
            </p:nvCxnSpPr>
            <p:spPr>
              <a:xfrm flipH="1">
                <a:off x="8795819" y="2847334"/>
                <a:ext cx="39003" cy="962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F798FD9B-7B3D-4D3F-A034-F7BA00F3C3B4}"/>
                  </a:ext>
                </a:extLst>
              </p:cNvPr>
              <p:cNvCxnSpPr/>
              <p:nvPr/>
            </p:nvCxnSpPr>
            <p:spPr>
              <a:xfrm flipH="1">
                <a:off x="10303951" y="2846376"/>
                <a:ext cx="39003" cy="962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文本框 72">
                    <a:extLst>
                      <a:ext uri="{FF2B5EF4-FFF2-40B4-BE49-F238E27FC236}">
                        <a16:creationId xmlns:a16="http://schemas.microsoft.com/office/drawing/2014/main" id="{21A908AC-48A5-4ECF-BC0B-EE50BA59C004}"/>
                      </a:ext>
                    </a:extLst>
                  </p:cNvPr>
                  <p:cNvSpPr txBox="1"/>
                  <p:nvPr/>
                </p:nvSpPr>
                <p:spPr>
                  <a:xfrm>
                    <a:off x="10510604" y="1976172"/>
                    <a:ext cx="608384" cy="30828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𝑪𝑳𝑲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3" name="文本框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510604" y="1976172"/>
                    <a:ext cx="608384" cy="30828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12121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15121B46-EAF0-40F4-8EF9-71647DC320B1}"/>
                  </a:ext>
                </a:extLst>
              </p:cNvPr>
              <p:cNvCxnSpPr/>
              <p:nvPr/>
            </p:nvCxnSpPr>
            <p:spPr>
              <a:xfrm flipH="1">
                <a:off x="11215303" y="2861616"/>
                <a:ext cx="39003" cy="962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59E97C80-4858-4FE3-9B77-F67E29EEEA72}"/>
                  </a:ext>
                </a:extLst>
              </p:cNvPr>
              <p:cNvGrpSpPr/>
              <p:nvPr/>
            </p:nvGrpSpPr>
            <p:grpSpPr>
              <a:xfrm>
                <a:off x="7820682" y="2363381"/>
                <a:ext cx="697490" cy="886301"/>
                <a:chOff x="9755828" y="2586157"/>
                <a:chExt cx="869640" cy="1150277"/>
              </a:xfrm>
            </p:grpSpPr>
            <p:grpSp>
              <p:nvGrpSpPr>
                <p:cNvPr id="79" name="组合 78">
                  <a:extLst>
                    <a:ext uri="{FF2B5EF4-FFF2-40B4-BE49-F238E27FC236}">
                      <a16:creationId xmlns:a16="http://schemas.microsoft.com/office/drawing/2014/main" id="{482FD43C-CBB3-48D3-AF68-60F306559ECF}"/>
                    </a:ext>
                  </a:extLst>
                </p:cNvPr>
                <p:cNvGrpSpPr/>
                <p:nvPr/>
              </p:nvGrpSpPr>
              <p:grpSpPr>
                <a:xfrm>
                  <a:off x="9755828" y="2586157"/>
                  <a:ext cx="869640" cy="1150277"/>
                  <a:chOff x="9881756" y="4165520"/>
                  <a:chExt cx="869640" cy="1150277"/>
                </a:xfrm>
              </p:grpSpPr>
              <p:sp>
                <p:nvSpPr>
                  <p:cNvPr id="83" name="矩形 82">
                    <a:extLst>
                      <a:ext uri="{FF2B5EF4-FFF2-40B4-BE49-F238E27FC236}">
                        <a16:creationId xmlns:a16="http://schemas.microsoft.com/office/drawing/2014/main" id="{678528A6-D41E-49DD-A6CE-93A52D307A08}"/>
                      </a:ext>
                    </a:extLst>
                  </p:cNvPr>
                  <p:cNvSpPr/>
                  <p:nvPr/>
                </p:nvSpPr>
                <p:spPr>
                  <a:xfrm>
                    <a:off x="10172701" y="4410880"/>
                    <a:ext cx="578695" cy="904917"/>
                  </a:xfrm>
                  <a:prstGeom prst="rect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cxnSp>
                <p:nvCxnSpPr>
                  <p:cNvPr id="84" name="直接连接符 83">
                    <a:extLst>
                      <a:ext uri="{FF2B5EF4-FFF2-40B4-BE49-F238E27FC236}">
                        <a16:creationId xmlns:a16="http://schemas.microsoft.com/office/drawing/2014/main" id="{B795BDF7-61C2-44DA-846E-DFD39F3D3B1A}"/>
                      </a:ext>
                    </a:extLst>
                  </p:cNvPr>
                  <p:cNvCxnSpPr>
                    <a:stCxn id="83" idx="0"/>
                  </p:cNvCxnSpPr>
                  <p:nvPr/>
                </p:nvCxnSpPr>
                <p:spPr>
                  <a:xfrm flipV="1">
                    <a:off x="10462049" y="4165520"/>
                    <a:ext cx="3100" cy="24536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直接连接符 84">
                    <a:extLst>
                      <a:ext uri="{FF2B5EF4-FFF2-40B4-BE49-F238E27FC236}">
                        <a16:creationId xmlns:a16="http://schemas.microsoft.com/office/drawing/2014/main" id="{5EFCB559-4102-4187-B299-9D9ACF8666E1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881756" y="4855690"/>
                    <a:ext cx="2909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80" name="组合 79">
                  <a:extLst>
                    <a:ext uri="{FF2B5EF4-FFF2-40B4-BE49-F238E27FC236}">
                      <a16:creationId xmlns:a16="http://schemas.microsoft.com/office/drawing/2014/main" id="{AD28789F-BAD7-425A-95CF-7C27530AB4D7}"/>
                    </a:ext>
                  </a:extLst>
                </p:cNvPr>
                <p:cNvGrpSpPr/>
                <p:nvPr/>
              </p:nvGrpSpPr>
              <p:grpSpPr>
                <a:xfrm>
                  <a:off x="10194645" y="2831517"/>
                  <a:ext cx="289348" cy="150909"/>
                  <a:chOff x="10192521" y="2841742"/>
                  <a:chExt cx="289348" cy="150909"/>
                </a:xfrm>
              </p:grpSpPr>
              <p:cxnSp>
                <p:nvCxnSpPr>
                  <p:cNvPr id="81" name="直接连接符 80">
                    <a:extLst>
                      <a:ext uri="{FF2B5EF4-FFF2-40B4-BE49-F238E27FC236}">
                        <a16:creationId xmlns:a16="http://schemas.microsoft.com/office/drawing/2014/main" id="{BEAA1AD8-36F6-4DF9-BE44-388B9D135D59}"/>
                      </a:ext>
                    </a:extLst>
                  </p:cNvPr>
                  <p:cNvCxnSpPr/>
                  <p:nvPr/>
                </p:nvCxnSpPr>
                <p:spPr>
                  <a:xfrm>
                    <a:off x="10192521" y="2841742"/>
                    <a:ext cx="141476" cy="1509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直接连接符 81">
                    <a:extLst>
                      <a:ext uri="{FF2B5EF4-FFF2-40B4-BE49-F238E27FC236}">
                        <a16:creationId xmlns:a16="http://schemas.microsoft.com/office/drawing/2014/main" id="{64DC2CBA-1CCF-42FF-897A-DC421985F8D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0333996" y="2841742"/>
                    <a:ext cx="147873" cy="150909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F177C983-4F54-4EDC-A3D6-4B6D731648EC}"/>
                      </a:ext>
                    </a:extLst>
                  </p:cNvPr>
                  <p:cNvSpPr txBox="1"/>
                  <p:nvPr/>
                </p:nvSpPr>
                <p:spPr>
                  <a:xfrm>
                    <a:off x="7954799" y="1958678"/>
                    <a:ext cx="60838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𝑪𝑳𝑲</m:t>
                          </m:r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26" name="文本框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54799" y="1958678"/>
                    <a:ext cx="60838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92A28A25-8260-4C49-8D2C-4DD13EFED245}"/>
                  </a:ext>
                </a:extLst>
              </p:cNvPr>
              <p:cNvCxnSpPr/>
              <p:nvPr/>
            </p:nvCxnSpPr>
            <p:spPr>
              <a:xfrm flipH="1">
                <a:off x="7907874" y="2843578"/>
                <a:ext cx="39003" cy="96203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EC8FA96-B21F-4C98-BCE4-97702A25AAAB}"/>
                  </a:ext>
                </a:extLst>
              </p:cNvPr>
              <p:cNvCxnSpPr/>
              <p:nvPr/>
            </p:nvCxnSpPr>
            <p:spPr>
              <a:xfrm flipH="1">
                <a:off x="8506925" y="2895475"/>
                <a:ext cx="599231" cy="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802728FD-346C-4D36-A3EE-0ED072840773}"/>
                    </a:ext>
                  </a:extLst>
                </p:cNvPr>
                <p:cNvSpPr txBox="1"/>
                <p:nvPr/>
              </p:nvSpPr>
              <p:spPr>
                <a:xfrm>
                  <a:off x="7981910" y="3301676"/>
                  <a:ext cx="5870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81910" y="3301676"/>
                  <a:ext cx="587020" cy="40011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9402D846-CB35-4031-A78F-724F8D37403D}"/>
                    </a:ext>
                  </a:extLst>
                </p:cNvPr>
                <p:cNvSpPr txBox="1"/>
                <p:nvPr/>
              </p:nvSpPr>
              <p:spPr>
                <a:xfrm>
                  <a:off x="10578020" y="3304364"/>
                  <a:ext cx="58702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78020" y="3304364"/>
                  <a:ext cx="587020" cy="40011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FA95A62A-CF9F-4E68-AACD-C0DA6FA01D51}"/>
                    </a:ext>
                  </a:extLst>
                </p:cNvPr>
                <p:cNvSpPr txBox="1"/>
                <p:nvPr/>
              </p:nvSpPr>
              <p:spPr>
                <a:xfrm>
                  <a:off x="8548925" y="2431449"/>
                  <a:ext cx="5966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𝑸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8925" y="2431449"/>
                  <a:ext cx="596638" cy="400110"/>
                </a:xfrm>
                <a:prstGeom prst="rect">
                  <a:avLst/>
                </a:prstGeom>
                <a:blipFill>
                  <a:blip r:embed="rId11"/>
                  <a:stretch>
                    <a:fillRect b="-1060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28D5F87E-1073-4BC4-8647-259CC5B7D03E}"/>
                    </a:ext>
                  </a:extLst>
                </p:cNvPr>
                <p:cNvSpPr txBox="1"/>
                <p:nvPr/>
              </p:nvSpPr>
              <p:spPr>
                <a:xfrm>
                  <a:off x="10042823" y="2410517"/>
                  <a:ext cx="601447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2823" y="2410517"/>
                  <a:ext cx="601447" cy="40011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C1DC9C1E-58E7-46AA-A6B5-4850DA1AB11A}"/>
              </a:ext>
            </a:extLst>
          </p:cNvPr>
          <p:cNvCxnSpPr/>
          <p:nvPr/>
        </p:nvCxnSpPr>
        <p:spPr>
          <a:xfrm>
            <a:off x="8135814" y="4001593"/>
            <a:ext cx="3042670" cy="0"/>
          </a:xfrm>
          <a:prstGeom prst="straightConnector1">
            <a:avLst/>
          </a:prstGeom>
          <a:ln w="28575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8BC3F28-D8ED-46AA-89FB-A91DB46E19E7}"/>
                  </a:ext>
                </a:extLst>
              </p:cNvPr>
              <p:cNvSpPr txBox="1"/>
              <p:nvPr/>
            </p:nvSpPr>
            <p:spPr>
              <a:xfrm>
                <a:off x="9363639" y="3599429"/>
                <a:ext cx="5207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E8BC3F28-D8ED-46AA-89FB-A91DB46E1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3639" y="3599429"/>
                <a:ext cx="52072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任意多边形 41">
            <a:extLst>
              <a:ext uri="{FF2B5EF4-FFF2-40B4-BE49-F238E27FC236}">
                <a16:creationId xmlns:a16="http://schemas.microsoft.com/office/drawing/2014/main" id="{E074C512-FB50-479C-B3C6-BD12272ED741}"/>
              </a:ext>
            </a:extLst>
          </p:cNvPr>
          <p:cNvSpPr/>
          <p:nvPr/>
        </p:nvSpPr>
        <p:spPr>
          <a:xfrm>
            <a:off x="8190840" y="4373718"/>
            <a:ext cx="774550" cy="667681"/>
          </a:xfrm>
          <a:custGeom>
            <a:avLst/>
            <a:gdLst>
              <a:gd name="connsiteX0" fmla="*/ 0 w 774550"/>
              <a:gd name="connsiteY0" fmla="*/ 0 h 710005"/>
              <a:gd name="connsiteX1" fmla="*/ 666974 w 774550"/>
              <a:gd name="connsiteY1" fmla="*/ 193638 h 710005"/>
              <a:gd name="connsiteX2" fmla="*/ 419548 w 774550"/>
              <a:gd name="connsiteY2" fmla="*/ 537882 h 710005"/>
              <a:gd name="connsiteX3" fmla="*/ 774550 w 774550"/>
              <a:gd name="connsiteY3" fmla="*/ 710005 h 7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550" h="710005">
                <a:moveTo>
                  <a:pt x="0" y="0"/>
                </a:moveTo>
                <a:cubicBezTo>
                  <a:pt x="298524" y="51995"/>
                  <a:pt x="597049" y="103991"/>
                  <a:pt x="666974" y="193638"/>
                </a:cubicBezTo>
                <a:cubicBezTo>
                  <a:pt x="736899" y="283285"/>
                  <a:pt x="401619" y="451821"/>
                  <a:pt x="419548" y="537882"/>
                </a:cubicBezTo>
                <a:cubicBezTo>
                  <a:pt x="437477" y="623943"/>
                  <a:pt x="606013" y="666974"/>
                  <a:pt x="774550" y="710005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任意多边形 42">
            <a:extLst>
              <a:ext uri="{FF2B5EF4-FFF2-40B4-BE49-F238E27FC236}">
                <a16:creationId xmlns:a16="http://schemas.microsoft.com/office/drawing/2014/main" id="{BB92D6E1-9CC2-47A2-8A14-77703EE17CAA}"/>
              </a:ext>
            </a:extLst>
          </p:cNvPr>
          <p:cNvSpPr/>
          <p:nvPr/>
        </p:nvSpPr>
        <p:spPr>
          <a:xfrm>
            <a:off x="9015321" y="4989738"/>
            <a:ext cx="1473798" cy="722568"/>
          </a:xfrm>
          <a:custGeom>
            <a:avLst/>
            <a:gdLst>
              <a:gd name="connsiteX0" fmla="*/ 0 w 1473798"/>
              <a:gd name="connsiteY0" fmla="*/ 0 h 710005"/>
              <a:gd name="connsiteX1" fmla="*/ 839097 w 1473798"/>
              <a:gd name="connsiteY1" fmla="*/ 53789 h 710005"/>
              <a:gd name="connsiteX2" fmla="*/ 817581 w 1473798"/>
              <a:gd name="connsiteY2" fmla="*/ 580913 h 710005"/>
              <a:gd name="connsiteX3" fmla="*/ 1473798 w 1473798"/>
              <a:gd name="connsiteY3" fmla="*/ 710005 h 7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3798" h="710005">
                <a:moveTo>
                  <a:pt x="0" y="0"/>
                </a:moveTo>
                <a:lnTo>
                  <a:pt x="839097" y="53789"/>
                </a:lnTo>
                <a:cubicBezTo>
                  <a:pt x="975360" y="150608"/>
                  <a:pt x="711798" y="471544"/>
                  <a:pt x="817581" y="580913"/>
                </a:cubicBezTo>
                <a:cubicBezTo>
                  <a:pt x="923364" y="690282"/>
                  <a:pt x="1198581" y="700143"/>
                  <a:pt x="1473798" y="710005"/>
                </a:cubicBezTo>
              </a:path>
            </a:pathLst>
          </a:custGeom>
          <a:noFill/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占位符 3">
                <a:extLst>
                  <a:ext uri="{FF2B5EF4-FFF2-40B4-BE49-F238E27FC236}">
                    <a16:creationId xmlns:a16="http://schemas.microsoft.com/office/drawing/2014/main" id="{A28F553B-619B-4486-8228-7E7D7A62AF2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45731" y="4976278"/>
                <a:ext cx="4267200" cy="1354578"/>
              </a:xfrm>
              <a:prstGeom prst="rect">
                <a:avLst/>
              </a:prstGeom>
              <a:ln w="28575">
                <a:solidFill>
                  <a:schemeClr val="accent1"/>
                </a:solidFill>
                <a:prstDash val="solid"/>
              </a:ln>
            </p:spPr>
            <p:txBody>
              <a:bodyPr vert="horz" lIns="216000" tIns="36000" rIns="216000" bIns="54000" rtlCol="0">
                <a:noAutofit/>
              </a:bodyPr>
              <a:lstStyle>
                <a:lvl1pPr marL="342900" indent="-342900" algn="l" defTabSz="913765" rtl="0" eaLnBrk="1" latinLnBrk="0" hangingPunct="1">
                  <a:lnSpc>
                    <a:spcPct val="150000"/>
                  </a:lnSpc>
                  <a:spcBef>
                    <a:spcPts val="1000"/>
                  </a:spcBef>
                  <a:buClr>
                    <a:schemeClr val="accent2"/>
                  </a:buClr>
                  <a:buSzPct val="140000"/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3765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2"/>
                  </a:buClr>
                  <a:buSzPct val="140000"/>
                  <a:buFont typeface="Wingdings" panose="05000000000000000000" pitchFamily="2" charset="2"/>
                  <a:buChar char="n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200150" indent="-285750" algn="l" defTabSz="913765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2"/>
                  </a:buClr>
                  <a:buSzPct val="140000"/>
                  <a:buFont typeface="Wingdings" panose="05000000000000000000" pitchFamily="2" charset="2"/>
                  <a:buChar char="n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57350" indent="-285750" algn="l" defTabSz="913765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2"/>
                  </a:buClr>
                  <a:buSzPct val="140000"/>
                  <a:buFont typeface="Wingdings" panose="05000000000000000000" pitchFamily="2" charset="2"/>
                  <a:buChar char="n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114550" indent="-285750" algn="l" defTabSz="913765" rtl="0" eaLnBrk="1" latinLnBrk="0" hangingPunct="1">
                  <a:lnSpc>
                    <a:spcPct val="150000"/>
                  </a:lnSpc>
                  <a:spcBef>
                    <a:spcPts val="500"/>
                  </a:spcBef>
                  <a:buClr>
                    <a:schemeClr val="accent2"/>
                  </a:buClr>
                  <a:buSzPct val="140000"/>
                  <a:buFont typeface="Wingdings" panose="05000000000000000000" pitchFamily="2" charset="2"/>
                  <a:buChar char="n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3765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𝑝𝑐𝑞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𝑠𝑒𝑡𝑢𝑝</m:t>
                          </m:r>
                        </m:sub>
                      </m:sSub>
                    </m:oMath>
                  </m:oMathPara>
                </a14:m>
                <a:endParaRPr lang="en-US" altLang="zh-CN" sz="2400" b="0" dirty="0">
                  <a:ea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𝑝𝑑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𝑝𝑐𝑞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𝑠𝑒𝑡𝑢𝑝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4" name="文本占位符 3">
                <a:extLst>
                  <a:ext uri="{FF2B5EF4-FFF2-40B4-BE49-F238E27FC236}">
                    <a16:creationId xmlns:a16="http://schemas.microsoft.com/office/drawing/2014/main" id="{A28F553B-619B-4486-8228-7E7D7A62A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31" y="4976278"/>
                <a:ext cx="4267200" cy="135457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28575">
                <a:solidFill>
                  <a:schemeClr val="accent1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6EBD7FDA-588A-4EE7-8FC8-D099540E5245}"/>
              </a:ext>
            </a:extLst>
          </p:cNvPr>
          <p:cNvGrpSpPr/>
          <p:nvPr/>
        </p:nvGrpSpPr>
        <p:grpSpPr>
          <a:xfrm>
            <a:off x="1635153" y="4850328"/>
            <a:ext cx="4800796" cy="1116030"/>
            <a:chOff x="1718278" y="4850328"/>
            <a:chExt cx="4800796" cy="1116030"/>
          </a:xfrm>
        </p:grpSpPr>
        <p:cxnSp>
          <p:nvCxnSpPr>
            <p:cNvPr id="96" name="直接箭头连接符 95">
              <a:extLst>
                <a:ext uri="{FF2B5EF4-FFF2-40B4-BE49-F238E27FC236}">
                  <a16:creationId xmlns:a16="http://schemas.microsoft.com/office/drawing/2014/main" id="{8BBA54C7-1E7A-49B4-86EC-F43771C14B4D}"/>
                </a:ext>
              </a:extLst>
            </p:cNvPr>
            <p:cNvCxnSpPr>
              <a:cxnSpLocks/>
            </p:cNvCxnSpPr>
            <p:nvPr/>
          </p:nvCxnSpPr>
          <p:spPr>
            <a:xfrm>
              <a:off x="4293293" y="5408343"/>
              <a:ext cx="613244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文本占位符 3">
              <a:extLst>
                <a:ext uri="{FF2B5EF4-FFF2-40B4-BE49-F238E27FC236}">
                  <a16:creationId xmlns:a16="http://schemas.microsoft.com/office/drawing/2014/main" id="{52B233B3-A497-4D2E-90C7-46EDDCC3C970}"/>
                </a:ext>
              </a:extLst>
            </p:cNvPr>
            <p:cNvSpPr txBox="1">
              <a:spLocks/>
            </p:cNvSpPr>
            <p:nvPr/>
          </p:nvSpPr>
          <p:spPr>
            <a:xfrm>
              <a:off x="4932055" y="4850328"/>
              <a:ext cx="1587019" cy="1116030"/>
            </a:xfrm>
            <a:prstGeom prst="rect">
              <a:avLst/>
            </a:prstGeom>
            <a:solidFill>
              <a:srgbClr val="FFFF00"/>
            </a:solidFill>
            <a:ln>
              <a:solidFill>
                <a:schemeClr val="accent1"/>
              </a:solidFill>
              <a:prstDash val="dash"/>
            </a:ln>
          </p:spPr>
          <p:txBody>
            <a:bodyPr vert="horz" lIns="216000" tIns="144000" rIns="216000" bIns="144000" rtlCol="0">
              <a:noAutofit/>
            </a:bodyPr>
            <a:lstStyle>
              <a:lvl1pPr marL="342900" indent="-342900" algn="l" defTabSz="913765" rtl="0" eaLnBrk="1" latinLnBrk="0" hangingPunct="1">
                <a:lnSpc>
                  <a:spcPct val="150000"/>
                </a:lnSpc>
                <a:spcBef>
                  <a:spcPts val="1000"/>
                </a:spcBef>
                <a:buClr>
                  <a:schemeClr val="accent2"/>
                </a:buClr>
                <a:buSzPct val="140000"/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3765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chemeClr val="accent2"/>
                </a:buClr>
                <a:buSzPct val="140000"/>
                <a:buFont typeface="Wingdings" panose="05000000000000000000" pitchFamily="2" charset="2"/>
                <a:buChar char="n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00150" indent="-285750" algn="l" defTabSz="913765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chemeClr val="accent2"/>
                </a:buClr>
                <a:buSzPct val="140000"/>
                <a:buFont typeface="Wingdings" panose="05000000000000000000" pitchFamily="2" charset="2"/>
                <a:buChar char="n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57350" indent="-285750" algn="l" defTabSz="913765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chemeClr val="accent2"/>
                </a:buClr>
                <a:buSzPct val="140000"/>
                <a:buFont typeface="Wingdings" panose="05000000000000000000" pitchFamily="2" charset="2"/>
                <a:buChar char="n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114550" indent="-285750" algn="l" defTabSz="913765" rtl="0" eaLnBrk="1" latinLnBrk="0" hangingPunct="1">
                <a:lnSpc>
                  <a:spcPct val="150000"/>
                </a:lnSpc>
                <a:spcBef>
                  <a:spcPts val="500"/>
                </a:spcBef>
                <a:buClr>
                  <a:schemeClr val="accent2"/>
                </a:buClr>
                <a:buSzPct val="140000"/>
                <a:buFont typeface="Wingdings" panose="05000000000000000000" pitchFamily="2" charset="2"/>
                <a:buChar char="n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3765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800" b="1" dirty="0">
                  <a:solidFill>
                    <a:srgbClr val="0000FF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最小时钟周期（即主频）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B3896F25-F4D8-4018-8C0A-15EA2F38A770}"/>
                </a:ext>
              </a:extLst>
            </p:cNvPr>
            <p:cNvSpPr/>
            <p:nvPr/>
          </p:nvSpPr>
          <p:spPr>
            <a:xfrm>
              <a:off x="1718278" y="5067233"/>
              <a:ext cx="2549497" cy="645071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5456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335879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>
            <a:extLst>
              <a:ext uri="{FF2B5EF4-FFF2-40B4-BE49-F238E27FC236}">
                <a16:creationId xmlns:a16="http://schemas.microsoft.com/office/drawing/2014/main" id="{1CBD03E3-D724-4332-A465-9E844F980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88" y="989293"/>
            <a:ext cx="10886457" cy="5562201"/>
          </a:xfrm>
          <a:prstGeom prst="rect">
            <a:avLst/>
          </a:prstGeom>
        </p:spPr>
      </p:pic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DFA0DB0A-1357-4069-A200-2BB1C3DE0B8E}"/>
              </a:ext>
            </a:extLst>
          </p:cNvPr>
          <p:cNvSpPr txBox="1"/>
          <p:nvPr/>
        </p:nvSpPr>
        <p:spPr>
          <a:xfrm>
            <a:off x="4134249" y="912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 $s0, 5($t0)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8CEC1DF-830A-45BA-A312-99447605CCB8}"/>
              </a:ext>
            </a:extLst>
          </p:cNvPr>
          <p:cNvSpPr txBox="1"/>
          <p:nvPr/>
        </p:nvSpPr>
        <p:spPr>
          <a:xfrm>
            <a:off x="7009719" y="912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100000 01000 10000 0000000000000101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BD9AE70-590E-4046-90C6-99019AD4347E}"/>
              </a:ext>
            </a:extLst>
          </p:cNvPr>
          <p:cNvGrpSpPr/>
          <p:nvPr/>
        </p:nvGrpSpPr>
        <p:grpSpPr>
          <a:xfrm>
            <a:off x="7487961" y="1222118"/>
            <a:ext cx="3327757" cy="218317"/>
            <a:chOff x="7143586" y="1423839"/>
            <a:chExt cx="3327757" cy="218317"/>
          </a:xfrm>
        </p:grpSpPr>
        <p:sp>
          <p:nvSpPr>
            <p:cNvPr id="35" name="文本框 5">
              <a:extLst>
                <a:ext uri="{FF2B5EF4-FFF2-40B4-BE49-F238E27FC236}">
                  <a16:creationId xmlns:a16="http://schemas.microsoft.com/office/drawing/2014/main" id="{FF09CF99-F846-46A3-99FF-E5C2B36C5A34}"/>
                </a:ext>
              </a:extLst>
            </p:cNvPr>
            <p:cNvSpPr txBox="1"/>
            <p:nvPr/>
          </p:nvSpPr>
          <p:spPr>
            <a:xfrm>
              <a:off x="7143586" y="1423839"/>
              <a:ext cx="2864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文本框 30">
              <a:extLst>
                <a:ext uri="{FF2B5EF4-FFF2-40B4-BE49-F238E27FC236}">
                  <a16:creationId xmlns:a16="http://schemas.microsoft.com/office/drawing/2014/main" id="{2DD754B0-EE22-4DE0-8C21-EC3B7174E6E4}"/>
                </a:ext>
              </a:extLst>
            </p:cNvPr>
            <p:cNvSpPr txBox="1"/>
            <p:nvPr/>
          </p:nvSpPr>
          <p:spPr>
            <a:xfrm>
              <a:off x="7957348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2">
              <a:extLst>
                <a:ext uri="{FF2B5EF4-FFF2-40B4-BE49-F238E27FC236}">
                  <a16:creationId xmlns:a16="http://schemas.microsoft.com/office/drawing/2014/main" id="{55FF9E5A-EAFF-4F56-904D-675F96DA7DC1}"/>
                </a:ext>
              </a:extLst>
            </p:cNvPr>
            <p:cNvSpPr txBox="1"/>
            <p:nvPr/>
          </p:nvSpPr>
          <p:spPr>
            <a:xfrm>
              <a:off x="8687713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8">
              <a:extLst>
                <a:ext uri="{FF2B5EF4-FFF2-40B4-BE49-F238E27FC236}">
                  <a16:creationId xmlns:a16="http://schemas.microsoft.com/office/drawing/2014/main" id="{76C2E3E7-516B-49B5-AE86-70CAB4110E9A}"/>
                </a:ext>
              </a:extLst>
            </p:cNvPr>
            <p:cNvSpPr txBox="1"/>
            <p:nvPr/>
          </p:nvSpPr>
          <p:spPr>
            <a:xfrm>
              <a:off x="10081040" y="1426712"/>
              <a:ext cx="39030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B502294-FA4F-4973-929D-A1B4EEBC03C1}"/>
              </a:ext>
            </a:extLst>
          </p:cNvPr>
          <p:cNvGrpSpPr/>
          <p:nvPr/>
        </p:nvGrpSpPr>
        <p:grpSpPr>
          <a:xfrm>
            <a:off x="6104395" y="2021808"/>
            <a:ext cx="341762" cy="294237"/>
            <a:chOff x="5760020" y="2140558"/>
            <a:chExt cx="341762" cy="294237"/>
          </a:xfrm>
        </p:grpSpPr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F0A9CE3-FB6D-42DD-946A-B3CB3E55140E}"/>
                </a:ext>
              </a:extLst>
            </p:cNvPr>
            <p:cNvSpPr/>
            <p:nvPr/>
          </p:nvSpPr>
          <p:spPr>
            <a:xfrm>
              <a:off x="5760020" y="2278537"/>
              <a:ext cx="156259" cy="156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7D9992A0-2828-442D-A44D-90C078E748E9}"/>
                </a:ext>
              </a:extLst>
            </p:cNvPr>
            <p:cNvSpPr/>
            <p:nvPr/>
          </p:nvSpPr>
          <p:spPr>
            <a:xfrm>
              <a:off x="5945523" y="2140558"/>
              <a:ext cx="156259" cy="156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7E4CBDB3-4CB0-4CD8-8D32-B35C9379159D}"/>
              </a:ext>
            </a:extLst>
          </p:cNvPr>
          <p:cNvCxnSpPr>
            <a:cxnSpLocks/>
          </p:cNvCxnSpPr>
          <p:nvPr/>
        </p:nvCxnSpPr>
        <p:spPr>
          <a:xfrm>
            <a:off x="4917913" y="1961721"/>
            <a:ext cx="1850859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4273AC4F-760D-45C3-AEE9-645F7B1CEA95}"/>
              </a:ext>
            </a:extLst>
          </p:cNvPr>
          <p:cNvSpPr/>
          <p:nvPr/>
        </p:nvSpPr>
        <p:spPr>
          <a:xfrm>
            <a:off x="6101441" y="2943747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2B74597D-4886-4A61-8D05-9509B15C6FE2}"/>
              </a:ext>
            </a:extLst>
          </p:cNvPr>
          <p:cNvSpPr/>
          <p:nvPr/>
        </p:nvSpPr>
        <p:spPr>
          <a:xfrm>
            <a:off x="6314801" y="3126627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E2445DDD-C4C2-4C2B-942D-D88D1CCE4E17}"/>
              </a:ext>
            </a:extLst>
          </p:cNvPr>
          <p:cNvSpPr/>
          <p:nvPr/>
        </p:nvSpPr>
        <p:spPr>
          <a:xfrm>
            <a:off x="6469167" y="1887437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1B165496-DD3D-460B-9389-4581C38F20DD}"/>
              </a:ext>
            </a:extLst>
          </p:cNvPr>
          <p:cNvSpPr/>
          <p:nvPr/>
        </p:nvSpPr>
        <p:spPr>
          <a:xfrm>
            <a:off x="7164951" y="937314"/>
            <a:ext cx="868101" cy="315404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40A5B22-5687-4FCB-8BAA-4E3B3F553756}"/>
              </a:ext>
            </a:extLst>
          </p:cNvPr>
          <p:cNvSpPr/>
          <p:nvPr/>
        </p:nvSpPr>
        <p:spPr>
          <a:xfrm>
            <a:off x="9537279" y="945756"/>
            <a:ext cx="2212328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F3B866FE-C548-4B15-92BC-E1108522325F}"/>
              </a:ext>
            </a:extLst>
          </p:cNvPr>
          <p:cNvSpPr/>
          <p:nvPr/>
        </p:nvSpPr>
        <p:spPr>
          <a:xfrm>
            <a:off x="8073160" y="94390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4958546F-EE50-4FC0-B4A8-4B8B15CEF3BF}"/>
              </a:ext>
            </a:extLst>
          </p:cNvPr>
          <p:cNvSpPr/>
          <p:nvPr/>
        </p:nvSpPr>
        <p:spPr>
          <a:xfrm>
            <a:off x="8816478" y="94390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8D2CF09-06B4-4839-A454-377D684D52E7}"/>
              </a:ext>
            </a:extLst>
          </p:cNvPr>
          <p:cNvGrpSpPr/>
          <p:nvPr/>
        </p:nvGrpSpPr>
        <p:grpSpPr>
          <a:xfrm>
            <a:off x="5178427" y="3156659"/>
            <a:ext cx="586454" cy="156258"/>
            <a:chOff x="4758671" y="3041729"/>
            <a:chExt cx="586454" cy="156258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B2E298B5-F28D-44F6-B483-718078287C52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536AD3A-DD7C-4324-AAE0-2BF3ED42F3D8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435D960-B44A-4C11-AB9B-06C42F9272F1}"/>
              </a:ext>
            </a:extLst>
          </p:cNvPr>
          <p:cNvSpPr/>
          <p:nvPr/>
        </p:nvSpPr>
        <p:spPr>
          <a:xfrm rot="5400000">
            <a:off x="4319376" y="3822238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938A0516-3FDE-4EAF-A5D1-3F4531EEA58C}"/>
              </a:ext>
            </a:extLst>
          </p:cNvPr>
          <p:cNvSpPr/>
          <p:nvPr/>
        </p:nvSpPr>
        <p:spPr>
          <a:xfrm rot="5400000">
            <a:off x="4224006" y="5301991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939359AB-8736-4DD8-9858-4A6E31E2B252}"/>
              </a:ext>
            </a:extLst>
          </p:cNvPr>
          <p:cNvSpPr/>
          <p:nvPr/>
        </p:nvSpPr>
        <p:spPr>
          <a:xfrm>
            <a:off x="4690839" y="3072551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EEEAD97E-BBBD-472E-AEBC-A9633628748D}"/>
              </a:ext>
            </a:extLst>
          </p:cNvPr>
          <p:cNvSpPr/>
          <p:nvPr/>
        </p:nvSpPr>
        <p:spPr>
          <a:xfrm>
            <a:off x="4542700" y="3570391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D7028467-B240-4083-84DF-94459FBA4285}"/>
              </a:ext>
            </a:extLst>
          </p:cNvPr>
          <p:cNvSpPr/>
          <p:nvPr/>
        </p:nvSpPr>
        <p:spPr>
          <a:xfrm>
            <a:off x="5614610" y="5094861"/>
            <a:ext cx="90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0x00000005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A392BF3B-B07C-42CC-8B7F-C9277FF9A80D}"/>
              </a:ext>
            </a:extLst>
          </p:cNvPr>
          <p:cNvSpPr/>
          <p:nvPr/>
        </p:nvSpPr>
        <p:spPr>
          <a:xfrm rot="5400000">
            <a:off x="6141324" y="4377216"/>
            <a:ext cx="90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0x00000005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EB89CA34-97AE-4DFA-AAD4-C140B134178A}"/>
              </a:ext>
            </a:extLst>
          </p:cNvPr>
          <p:cNvSpPr/>
          <p:nvPr/>
        </p:nvSpPr>
        <p:spPr>
          <a:xfrm>
            <a:off x="6407090" y="3732438"/>
            <a:ext cx="32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[$t0]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09585D5-B0EC-4D7F-819B-7AF0FF34A350}"/>
              </a:ext>
            </a:extLst>
          </p:cNvPr>
          <p:cNvGrpSpPr/>
          <p:nvPr/>
        </p:nvGrpSpPr>
        <p:grpSpPr>
          <a:xfrm>
            <a:off x="6281249" y="3493990"/>
            <a:ext cx="596908" cy="1605716"/>
            <a:chOff x="5936874" y="3583243"/>
            <a:chExt cx="596908" cy="1605716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4B6BEAEB-DA9D-4DA1-8B91-5E06D8BEB637}"/>
                </a:ext>
              </a:extLst>
            </p:cNvPr>
            <p:cNvSpPr txBox="1"/>
            <p:nvPr/>
          </p:nvSpPr>
          <p:spPr>
            <a:xfrm>
              <a:off x="5936874" y="3583243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src1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EEC856E3-492E-41E2-942D-2767C4A5522D}"/>
                </a:ext>
              </a:extLst>
            </p:cNvPr>
            <p:cNvSpPr txBox="1"/>
            <p:nvPr/>
          </p:nvSpPr>
          <p:spPr>
            <a:xfrm>
              <a:off x="5937434" y="4911960"/>
              <a:ext cx="5963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src2</a:t>
              </a:r>
              <a:endParaRPr lang="zh-CN" altLang="en-US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6" name="椭圆 65">
            <a:extLst>
              <a:ext uri="{FF2B5EF4-FFF2-40B4-BE49-F238E27FC236}">
                <a16:creationId xmlns:a16="http://schemas.microsoft.com/office/drawing/2014/main" id="{796FEE22-CE55-4925-900F-0D7CFD3350F6}"/>
              </a:ext>
            </a:extLst>
          </p:cNvPr>
          <p:cNvSpPr/>
          <p:nvPr/>
        </p:nvSpPr>
        <p:spPr>
          <a:xfrm>
            <a:off x="4451260" y="2981111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9D14F1C4-BD4F-4305-AAF9-6D395F4C21D8}"/>
              </a:ext>
            </a:extLst>
          </p:cNvPr>
          <p:cNvSpPr/>
          <p:nvPr/>
        </p:nvSpPr>
        <p:spPr>
          <a:xfrm>
            <a:off x="4115191" y="3936621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2CC6B5F8-D23F-42A3-BD93-76476E739463}"/>
              </a:ext>
            </a:extLst>
          </p:cNvPr>
          <p:cNvSpPr/>
          <p:nvPr/>
        </p:nvSpPr>
        <p:spPr>
          <a:xfrm rot="5400000">
            <a:off x="5607399" y="3301457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589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47" grpId="0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2" grpId="0" animBg="1"/>
      <p:bldP spid="66" grpId="0" animBg="1"/>
      <p:bldP spid="67" grpId="0" animBg="1"/>
      <p:bldP spid="6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90B29A9-85B7-4D40-98BF-DEB231A31C36}"/>
              </a:ext>
            </a:extLst>
          </p:cNvPr>
          <p:cNvSpPr/>
          <p:nvPr/>
        </p:nvSpPr>
        <p:spPr>
          <a:xfrm>
            <a:off x="4144489" y="477998"/>
            <a:ext cx="7736286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987C16E-8305-4048-95A3-7CB2C3F86D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55" y="1113940"/>
            <a:ext cx="10886457" cy="5562201"/>
          </a:xfrm>
          <a:prstGeom prst="rect">
            <a:avLst/>
          </a:prstGeom>
        </p:spPr>
      </p:pic>
      <p:sp>
        <p:nvSpPr>
          <p:cNvPr id="24" name="椭圆 23">
            <a:extLst>
              <a:ext uri="{FF2B5EF4-FFF2-40B4-BE49-F238E27FC236}">
                <a16:creationId xmlns:a16="http://schemas.microsoft.com/office/drawing/2014/main" id="{B718AE07-1518-4A04-B294-8DF5A57BE7FF}"/>
              </a:ext>
            </a:extLst>
          </p:cNvPr>
          <p:cNvSpPr/>
          <p:nvPr/>
        </p:nvSpPr>
        <p:spPr>
          <a:xfrm>
            <a:off x="7705898" y="226674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689CE-D1B4-425B-A58D-DF2252EDAA03}"/>
              </a:ext>
            </a:extLst>
          </p:cNvPr>
          <p:cNvSpPr/>
          <p:nvPr/>
        </p:nvSpPr>
        <p:spPr>
          <a:xfrm>
            <a:off x="7939578" y="213466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2BF2720B-F20B-4C64-A033-7A71710C345A}"/>
              </a:ext>
            </a:extLst>
          </p:cNvPr>
          <p:cNvSpPr/>
          <p:nvPr/>
        </p:nvSpPr>
        <p:spPr>
          <a:xfrm>
            <a:off x="7831617" y="3225527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96A11DF1-AE82-4B66-BF13-8D60D1772B8C}"/>
              </a:ext>
            </a:extLst>
          </p:cNvPr>
          <p:cNvSpPr/>
          <p:nvPr/>
        </p:nvSpPr>
        <p:spPr>
          <a:xfrm rot="5400000">
            <a:off x="6985317" y="3695282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7739FAEE-A533-4659-8778-6427CD38D269}"/>
              </a:ext>
            </a:extLst>
          </p:cNvPr>
          <p:cNvSpPr/>
          <p:nvPr/>
        </p:nvSpPr>
        <p:spPr>
          <a:xfrm rot="5400000">
            <a:off x="6985317" y="4412404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C43B899-DD08-48D1-8D18-F5F614F68B98}"/>
              </a:ext>
            </a:extLst>
          </p:cNvPr>
          <p:cNvCxnSpPr>
            <a:cxnSpLocks/>
          </p:cNvCxnSpPr>
          <p:nvPr/>
        </p:nvCxnSpPr>
        <p:spPr>
          <a:xfrm>
            <a:off x="7737965" y="4127539"/>
            <a:ext cx="735882" cy="0"/>
          </a:xfrm>
          <a:prstGeom prst="line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E36C7FCD-DEBF-448A-9F67-C0CA4C691078}"/>
              </a:ext>
            </a:extLst>
          </p:cNvPr>
          <p:cNvSpPr txBox="1"/>
          <p:nvPr/>
        </p:nvSpPr>
        <p:spPr>
          <a:xfrm>
            <a:off x="4158007" y="1090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 $s0, 5($t0)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CC14778-2CFC-4F4F-994D-C01647249986}"/>
              </a:ext>
            </a:extLst>
          </p:cNvPr>
          <p:cNvSpPr txBox="1"/>
          <p:nvPr/>
        </p:nvSpPr>
        <p:spPr>
          <a:xfrm>
            <a:off x="7033477" y="1090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100000 01000 10000 0000000000000101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9A2438F0-B6B5-49E8-8BAE-E5C0900D25CC}"/>
              </a:ext>
            </a:extLst>
          </p:cNvPr>
          <p:cNvSpPr/>
          <p:nvPr/>
        </p:nvSpPr>
        <p:spPr>
          <a:xfrm>
            <a:off x="8176863" y="2012090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770F0F28-A73F-47BD-8340-9577BFFAB1FB}"/>
              </a:ext>
            </a:extLst>
          </p:cNvPr>
          <p:cNvSpPr/>
          <p:nvPr/>
        </p:nvSpPr>
        <p:spPr>
          <a:xfrm rot="5400000">
            <a:off x="8458681" y="4148026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maddr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对话气泡: 椭圆形 40">
            <a:extLst>
              <a:ext uri="{FF2B5EF4-FFF2-40B4-BE49-F238E27FC236}">
                <a16:creationId xmlns:a16="http://schemas.microsoft.com/office/drawing/2014/main" id="{3B0107FE-E12C-48DD-86EC-B7B1A8B92C71}"/>
              </a:ext>
            </a:extLst>
          </p:cNvPr>
          <p:cNvSpPr/>
          <p:nvPr/>
        </p:nvSpPr>
        <p:spPr>
          <a:xfrm>
            <a:off x="8114362" y="5731996"/>
            <a:ext cx="864000" cy="200168"/>
          </a:xfrm>
          <a:prstGeom prst="wedgeEllipseCallout">
            <a:avLst>
              <a:gd name="adj1" fmla="val 18086"/>
              <a:gd name="adj2" fmla="val -6713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访存地址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666D68EC-2B25-4A22-8E49-9545144C8AC9}"/>
              </a:ext>
            </a:extLst>
          </p:cNvPr>
          <p:cNvCxnSpPr>
            <a:cxnSpLocks/>
          </p:cNvCxnSpPr>
          <p:nvPr/>
        </p:nvCxnSpPr>
        <p:spPr>
          <a:xfrm>
            <a:off x="7808021" y="2607516"/>
            <a:ext cx="1078782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1704DD1B-5E5B-4942-B4F8-EABBA6A00F23}"/>
              </a:ext>
            </a:extLst>
          </p:cNvPr>
          <p:cNvSpPr/>
          <p:nvPr/>
        </p:nvSpPr>
        <p:spPr>
          <a:xfrm>
            <a:off x="7954448" y="2549129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BFA970B-206F-4A12-9D8C-EF7FA36B110E}"/>
              </a:ext>
            </a:extLst>
          </p:cNvPr>
          <p:cNvSpPr/>
          <p:nvPr/>
        </p:nvSpPr>
        <p:spPr>
          <a:xfrm>
            <a:off x="7023518" y="3434628"/>
            <a:ext cx="324000" cy="1331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[$t0]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1F0B43D1-E89E-4036-8C25-73AEB004D6EF}"/>
              </a:ext>
            </a:extLst>
          </p:cNvPr>
          <p:cNvSpPr/>
          <p:nvPr/>
        </p:nvSpPr>
        <p:spPr>
          <a:xfrm>
            <a:off x="7006586" y="4674148"/>
            <a:ext cx="360000" cy="1331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0x5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13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8" grpId="0" animBg="1"/>
      <p:bldP spid="38" grpId="0" animBg="1"/>
      <p:bldP spid="39" grpId="0" animBg="1"/>
      <p:bldP spid="41" grpId="0" animBg="1"/>
      <p:bldP spid="43" grpId="0" animBg="1"/>
      <p:bldP spid="44" grpId="0"/>
      <p:bldP spid="4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446C8D00-4FD4-4F74-B245-F79E5B999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35" y="1018920"/>
            <a:ext cx="10886457" cy="5562201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D3457482-FA82-42D6-8DC9-F84236FC18F7}"/>
              </a:ext>
            </a:extLst>
          </p:cNvPr>
          <p:cNvSpPr/>
          <p:nvPr/>
        </p:nvSpPr>
        <p:spPr>
          <a:xfrm>
            <a:off x="9036192" y="219002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749E2DB-518D-4632-95AE-FC2AF32FEEE8}"/>
              </a:ext>
            </a:extLst>
          </p:cNvPr>
          <p:cNvSpPr/>
          <p:nvPr/>
        </p:nvSpPr>
        <p:spPr>
          <a:xfrm>
            <a:off x="9269872" y="2057949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904CCA-E992-4350-90E1-C998BD86B28E}"/>
              </a:ext>
            </a:extLst>
          </p:cNvPr>
          <p:cNvSpPr txBox="1"/>
          <p:nvPr/>
        </p:nvSpPr>
        <p:spPr>
          <a:xfrm>
            <a:off x="3789875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 $s0, 5($t0)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F77F469-7341-4F80-A2C1-79E0D3A61F3E}"/>
              </a:ext>
            </a:extLst>
          </p:cNvPr>
          <p:cNvSpPr txBox="1"/>
          <p:nvPr/>
        </p:nvSpPr>
        <p:spPr>
          <a:xfrm>
            <a:off x="6665345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100000 01000 10000 0000000000000101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830F39C4-BB10-4149-AE8B-233265F51D7F}"/>
              </a:ext>
            </a:extLst>
          </p:cNvPr>
          <p:cNvSpPr/>
          <p:nvPr/>
        </p:nvSpPr>
        <p:spPr>
          <a:xfrm>
            <a:off x="9501847" y="1917090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9F33E2C8-2FD0-46C4-87A7-2D8AEE2EF1A5}"/>
              </a:ext>
            </a:extLst>
          </p:cNvPr>
          <p:cNvSpPr/>
          <p:nvPr/>
        </p:nvSpPr>
        <p:spPr>
          <a:xfrm>
            <a:off x="9100868" y="4209910"/>
            <a:ext cx="1075520" cy="1445049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8DAD79A-5DD3-4C4E-9E22-B34F70ED93E2}"/>
              </a:ext>
            </a:extLst>
          </p:cNvPr>
          <p:cNvSpPr/>
          <p:nvPr/>
        </p:nvSpPr>
        <p:spPr>
          <a:xfrm>
            <a:off x="9141388" y="2316459"/>
            <a:ext cx="951760" cy="59044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54D44D7C-8BC9-4D1F-9B51-6B2D71B4A98E}"/>
              </a:ext>
            </a:extLst>
          </p:cNvPr>
          <p:cNvSpPr/>
          <p:nvPr/>
        </p:nvSpPr>
        <p:spPr>
          <a:xfrm rot="5400000">
            <a:off x="8768973" y="3722663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maddr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587D020C-BD3C-47C3-848A-A3CFB0FDF949}"/>
              </a:ext>
            </a:extLst>
          </p:cNvPr>
          <p:cNvCxnSpPr>
            <a:cxnSpLocks/>
          </p:cNvCxnSpPr>
          <p:nvPr/>
        </p:nvCxnSpPr>
        <p:spPr>
          <a:xfrm>
            <a:off x="9891432" y="2801585"/>
            <a:ext cx="0" cy="1575127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对话气泡: 椭圆形 33">
            <a:hlinkClick r:id="rId4" action="ppaction://hlinksldjump"/>
            <a:extLst>
              <a:ext uri="{FF2B5EF4-FFF2-40B4-BE49-F238E27FC236}">
                <a16:creationId xmlns:a16="http://schemas.microsoft.com/office/drawing/2014/main" id="{2CF9D2FA-5556-4299-85C5-59B56FA37B7E}"/>
              </a:ext>
            </a:extLst>
          </p:cNvPr>
          <p:cNvSpPr/>
          <p:nvPr/>
        </p:nvSpPr>
        <p:spPr>
          <a:xfrm>
            <a:off x="10585076" y="5403168"/>
            <a:ext cx="1533832" cy="491824"/>
          </a:xfrm>
          <a:prstGeom prst="wedgeEllipseCallout">
            <a:avLst>
              <a:gd name="adj1" fmla="val -87772"/>
              <a:gd name="adj2" fmla="val -80772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基于块存储器的同步单口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3C00771C-23A8-4F78-A671-A692069CABAE}"/>
              </a:ext>
            </a:extLst>
          </p:cNvPr>
          <p:cNvCxnSpPr>
            <a:cxnSpLocks/>
          </p:cNvCxnSpPr>
          <p:nvPr/>
        </p:nvCxnSpPr>
        <p:spPr>
          <a:xfrm>
            <a:off x="9402535" y="2807484"/>
            <a:ext cx="0" cy="1575127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B5DEECD-E0FB-4A4D-8B73-89D714D736EE}"/>
              </a:ext>
            </a:extLst>
          </p:cNvPr>
          <p:cNvSpPr/>
          <p:nvPr/>
        </p:nvSpPr>
        <p:spPr>
          <a:xfrm>
            <a:off x="9265148" y="3125219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B34D5652-EFC5-46F7-BCD3-7D15B3E6520D}"/>
              </a:ext>
            </a:extLst>
          </p:cNvPr>
          <p:cNvSpPr/>
          <p:nvPr/>
        </p:nvSpPr>
        <p:spPr>
          <a:xfrm>
            <a:off x="9333790" y="3632959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3EB43CE8-77B6-486F-B70D-5B885B326553}"/>
              </a:ext>
            </a:extLst>
          </p:cNvPr>
          <p:cNvSpPr/>
          <p:nvPr/>
        </p:nvSpPr>
        <p:spPr>
          <a:xfrm rot="5400000">
            <a:off x="9652893" y="3721680"/>
            <a:ext cx="504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4846BAE2-111D-4C6E-9384-9297C0F80114}"/>
              </a:ext>
            </a:extLst>
          </p:cNvPr>
          <p:cNvCxnSpPr>
            <a:cxnSpLocks/>
          </p:cNvCxnSpPr>
          <p:nvPr/>
        </p:nvCxnSpPr>
        <p:spPr>
          <a:xfrm>
            <a:off x="9971447" y="2603186"/>
            <a:ext cx="411419" cy="0"/>
          </a:xfrm>
          <a:prstGeom prst="line">
            <a:avLst/>
          </a:prstGeom>
          <a:ln w="28575">
            <a:solidFill>
              <a:srgbClr val="FF0000"/>
            </a:solidFill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FC82988C-41B0-439D-B366-C8954892B94D}"/>
              </a:ext>
            </a:extLst>
          </p:cNvPr>
          <p:cNvSpPr/>
          <p:nvPr/>
        </p:nvSpPr>
        <p:spPr>
          <a:xfrm>
            <a:off x="9970707" y="2632475"/>
            <a:ext cx="396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5242CFC0-A12A-4778-B49F-14FB867DAACD}"/>
              </a:ext>
            </a:extLst>
          </p:cNvPr>
          <p:cNvSpPr/>
          <p:nvPr/>
        </p:nvSpPr>
        <p:spPr>
          <a:xfrm rot="5400000">
            <a:off x="8671797" y="2454129"/>
            <a:ext cx="504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对话气泡: 椭圆形 42">
            <a:extLst>
              <a:ext uri="{FF2B5EF4-FFF2-40B4-BE49-F238E27FC236}">
                <a16:creationId xmlns:a16="http://schemas.microsoft.com/office/drawing/2014/main" id="{0826617F-9515-4666-A4C1-D2A413BCC3E7}"/>
              </a:ext>
            </a:extLst>
          </p:cNvPr>
          <p:cNvSpPr/>
          <p:nvPr/>
        </p:nvSpPr>
        <p:spPr>
          <a:xfrm>
            <a:off x="8628878" y="1478409"/>
            <a:ext cx="1341829" cy="184666"/>
          </a:xfrm>
          <a:prstGeom prst="wedgeEllipseCallout">
            <a:avLst>
              <a:gd name="adj1" fmla="val 31715"/>
              <a:gd name="adj2" fmla="val 49503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访存控制单元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17113F-1A1F-43B6-ABB5-2BC2CB57120C}"/>
              </a:ext>
            </a:extLst>
          </p:cNvPr>
          <p:cNvSpPr txBox="1"/>
          <p:nvPr/>
        </p:nvSpPr>
        <p:spPr>
          <a:xfrm>
            <a:off x="11319641" y="6232634"/>
            <a:ext cx="70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5" action="ppaction://hlinksldjump"/>
              </a:rPr>
              <a:t>SKIP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04D0D35A-B774-49EE-A4B8-BFCAAD44E4CB}"/>
              </a:ext>
            </a:extLst>
          </p:cNvPr>
          <p:cNvSpPr txBox="1"/>
          <p:nvPr/>
        </p:nvSpPr>
        <p:spPr>
          <a:xfrm>
            <a:off x="4203975" y="534188"/>
            <a:ext cx="76301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从数据存储器读出的数据直接送到写回阶段，不用经过中间寄存器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1B3ACA3-A0E8-4F6E-B539-BB915D3581E4}"/>
              </a:ext>
            </a:extLst>
          </p:cNvPr>
          <p:cNvSpPr txBox="1"/>
          <p:nvPr/>
        </p:nvSpPr>
        <p:spPr>
          <a:xfrm>
            <a:off x="6427306" y="81432"/>
            <a:ext cx="54257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地址送入数据存储器前需要完成固定地址映射</a:t>
            </a:r>
            <a:endParaRPr lang="zh-CN" altLang="en-US" sz="2000" dirty="0">
              <a:solidFill>
                <a:srgbClr val="0066FF"/>
              </a:solidFill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AEC8F46-D391-40E6-62C2-7D4F9C361C06}"/>
              </a:ext>
            </a:extLst>
          </p:cNvPr>
          <p:cNvCxnSpPr/>
          <p:nvPr/>
        </p:nvCxnSpPr>
        <p:spPr>
          <a:xfrm>
            <a:off x="9851919" y="3320848"/>
            <a:ext cx="81811" cy="1072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3E57901-2D53-3873-E448-2B61BFEB5743}"/>
              </a:ext>
            </a:extLst>
          </p:cNvPr>
          <p:cNvSpPr txBox="1"/>
          <p:nvPr/>
        </p:nvSpPr>
        <p:spPr>
          <a:xfrm>
            <a:off x="9856471" y="3225951"/>
            <a:ext cx="2977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363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8" grpId="0" animBg="1"/>
      <p:bldP spid="29" grpId="0" animBg="1"/>
      <p:bldP spid="29" grpId="1" animBg="1"/>
      <p:bldP spid="30" grpId="0" animBg="1"/>
      <p:bldP spid="30" grpId="1" animBg="1"/>
      <p:bldP spid="32" grpId="0" animBg="1"/>
      <p:bldP spid="34" grpId="0" animBg="1"/>
      <p:bldP spid="34" grpId="1" animBg="1"/>
      <p:bldP spid="36" grpId="0" animBg="1"/>
      <p:bldP spid="37" grpId="0" animBg="1"/>
      <p:bldP spid="38" grpId="0" animBg="1"/>
      <p:bldP spid="41" grpId="0" animBg="1"/>
      <p:bldP spid="42" grpId="0" animBg="1"/>
      <p:bldP spid="43" grpId="0" animBg="1"/>
      <p:bldP spid="43" grpId="1" animBg="1"/>
      <p:bldP spid="44" grpId="0"/>
      <p:bldP spid="4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699248" cy="718321"/>
            <a:chOff x="599618" y="278221"/>
            <a:chExt cx="3699248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88764"/>
              <a:ext cx="36992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 Byte Enable Signal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写字节使能信号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2BEFD46-1BFF-4A09-A31F-7CB6F76492BD}"/>
              </a:ext>
            </a:extLst>
          </p:cNvPr>
          <p:cNvSpPr/>
          <p:nvPr/>
        </p:nvSpPr>
        <p:spPr>
          <a:xfrm>
            <a:off x="605642" y="1280694"/>
            <a:ext cx="10984674" cy="29740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写字节使能信号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</a:p>
          <a:p>
            <a:pPr marL="800100" lvl="1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位宽，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等于从端口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din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输入数据的字节数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（对于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MiniMIPS32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 = 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  <a:p>
            <a:pPr marL="800100" lvl="1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最高位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对应输入数据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最高有效字节</a:t>
            </a:r>
          </a:p>
          <a:p>
            <a:pPr marL="800100" lvl="1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最低位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对应输入数据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最低有效字节</a:t>
            </a:r>
          </a:p>
          <a:p>
            <a:pPr marL="800100" lvl="1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WE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为全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则表示当前进行的是读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RAM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</a:t>
            </a:r>
          </a:p>
        </p:txBody>
      </p:sp>
    </p:spTree>
    <p:extLst>
      <p:ext uri="{BB962C8B-B14F-4D97-AF65-F5344CB8AC3E}">
        <p14:creationId xmlns:p14="http://schemas.microsoft.com/office/powerpoint/2010/main" val="19054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699248" cy="718321"/>
            <a:chOff x="599618" y="278221"/>
            <a:chExt cx="3699248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88764"/>
              <a:ext cx="369924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 Byte Enable Signal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写字节使能信号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CD378A6-6CD8-4E5E-BB41-620D2A5FBB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667" y="1530186"/>
            <a:ext cx="11220113" cy="30418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1E22518-A6D1-4ED8-AFEA-4CC7B40E28F5}"/>
              </a:ext>
            </a:extLst>
          </p:cNvPr>
          <p:cNvSpPr txBox="1"/>
          <p:nvPr/>
        </p:nvSpPr>
        <p:spPr>
          <a:xfrm>
            <a:off x="11139949" y="6232634"/>
            <a:ext cx="88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4" action="ppaction://hlinksldjump"/>
              </a:rPr>
              <a:t>BACK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9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B0883870-C4F8-438A-9C5E-0887EA29C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1" y="1007143"/>
            <a:ext cx="10886457" cy="5562201"/>
          </a:xfrm>
          <a:prstGeom prst="rect">
            <a:avLst/>
          </a:prstGeom>
        </p:spPr>
      </p:pic>
      <p:grpSp>
        <p:nvGrpSpPr>
          <p:cNvPr id="49" name="组合 48">
            <a:extLst>
              <a:ext uri="{FF2B5EF4-FFF2-40B4-BE49-F238E27FC236}">
                <a16:creationId xmlns:a16="http://schemas.microsoft.com/office/drawing/2014/main" id="{47B433BA-BF5A-4833-A9B4-E5A94D465F48}"/>
              </a:ext>
            </a:extLst>
          </p:cNvPr>
          <p:cNvGrpSpPr/>
          <p:nvPr/>
        </p:nvGrpSpPr>
        <p:grpSpPr>
          <a:xfrm>
            <a:off x="5491807" y="1458196"/>
            <a:ext cx="6021880" cy="2105349"/>
            <a:chOff x="5159298" y="1543573"/>
            <a:chExt cx="6021880" cy="2105349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F5DAAC9B-9261-42F6-A78A-AED64F88DA7D}"/>
                </a:ext>
              </a:extLst>
            </p:cNvPr>
            <p:cNvCxnSpPr/>
            <p:nvPr/>
          </p:nvCxnSpPr>
          <p:spPr>
            <a:xfrm>
              <a:off x="10677317" y="2341034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5D7FC76E-4F58-48E1-B2C2-EA4F856DCC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178" y="1556272"/>
              <a:ext cx="0" cy="784763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53231F31-5731-41B5-A130-9FB1C0BC3126}"/>
                </a:ext>
              </a:extLst>
            </p:cNvPr>
            <p:cNvCxnSpPr>
              <a:cxnSpLocks/>
            </p:cNvCxnSpPr>
            <p:nvPr/>
          </p:nvCxnSpPr>
          <p:spPr>
            <a:xfrm>
              <a:off x="5159298" y="1543573"/>
              <a:ext cx="6013414" cy="1269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>
              <a:extLst>
                <a:ext uri="{FF2B5EF4-FFF2-40B4-BE49-F238E27FC236}">
                  <a16:creationId xmlns:a16="http://schemas.microsoft.com/office/drawing/2014/main" id="{DC77C001-7BC3-4E7B-9C29-FC56C063C7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59298" y="1556272"/>
              <a:ext cx="0" cy="209265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D711B3BB-52F2-492B-ABC3-FF068249C884}"/>
              </a:ext>
            </a:extLst>
          </p:cNvPr>
          <p:cNvGrpSpPr/>
          <p:nvPr/>
        </p:nvGrpSpPr>
        <p:grpSpPr>
          <a:xfrm>
            <a:off x="7184159" y="1642069"/>
            <a:ext cx="4193868" cy="3482629"/>
            <a:chOff x="6851650" y="1737071"/>
            <a:chExt cx="4193868" cy="3482629"/>
          </a:xfrm>
        </p:grpSpPr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D46D5AA0-2162-4598-834A-8205F92FBD94}"/>
                </a:ext>
              </a:extLst>
            </p:cNvPr>
            <p:cNvCxnSpPr>
              <a:cxnSpLocks/>
            </p:cNvCxnSpPr>
            <p:nvPr/>
          </p:nvCxnSpPr>
          <p:spPr>
            <a:xfrm>
              <a:off x="10670966" y="2221960"/>
              <a:ext cx="371684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CF8E7EF2-1BEC-4730-A141-62F1016ECB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3448" y="1737071"/>
              <a:ext cx="0" cy="319687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8BB59600-1225-442E-ABC1-98D88D802973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1737071"/>
              <a:ext cx="4175669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2976BB22-57B3-4096-B77A-1F3D61BE8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045518" y="1737071"/>
              <a:ext cx="0" cy="484889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A38E05D1-BADD-4CEB-8B44-17B58E74A851}"/>
                </a:ext>
              </a:extLst>
            </p:cNvPr>
            <p:cNvCxnSpPr>
              <a:cxnSpLocks/>
            </p:cNvCxnSpPr>
            <p:nvPr/>
          </p:nvCxnSpPr>
          <p:spPr>
            <a:xfrm>
              <a:off x="6851650" y="4940300"/>
              <a:ext cx="501650" cy="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5D1B8512-873E-48FA-AE64-4C8D3167B703}"/>
                </a:ext>
              </a:extLst>
            </p:cNvPr>
            <p:cNvCxnSpPr>
              <a:cxnSpLocks/>
            </p:cNvCxnSpPr>
            <p:nvPr/>
          </p:nvCxnSpPr>
          <p:spPr>
            <a:xfrm>
              <a:off x="7353300" y="4940300"/>
              <a:ext cx="0" cy="279400"/>
            </a:xfrm>
            <a:prstGeom prst="line">
              <a:avLst/>
            </a:prstGeom>
            <a:ln w="28575">
              <a:solidFill>
                <a:srgbClr val="0000FF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73DEE5BC-09A0-481F-ACC6-B757B01AD846}"/>
              </a:ext>
            </a:extLst>
          </p:cNvPr>
          <p:cNvGrpSpPr/>
          <p:nvPr/>
        </p:nvGrpSpPr>
        <p:grpSpPr>
          <a:xfrm>
            <a:off x="4851740" y="3181598"/>
            <a:ext cx="6661097" cy="2794001"/>
            <a:chOff x="4519231" y="3276600"/>
            <a:chExt cx="6661097" cy="2794001"/>
          </a:xfrm>
        </p:grpSpPr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2FAE428-F2EF-4D36-912B-50BB21697290}"/>
                </a:ext>
              </a:extLst>
            </p:cNvPr>
            <p:cNvCxnSpPr>
              <a:cxnSpLocks/>
            </p:cNvCxnSpPr>
            <p:nvPr/>
          </p:nvCxnSpPr>
          <p:spPr>
            <a:xfrm>
              <a:off x="11173043" y="3276600"/>
              <a:ext cx="0" cy="279400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2EC5778F-1EA5-4B3F-80E5-81D72C829E42}"/>
                </a:ext>
              </a:extLst>
            </p:cNvPr>
            <p:cNvCxnSpPr/>
            <p:nvPr/>
          </p:nvCxnSpPr>
          <p:spPr>
            <a:xfrm>
              <a:off x="10684933" y="3276600"/>
              <a:ext cx="495395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AF2152DB-D8E9-413C-AB0E-22D7161F99A7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6070601"/>
              <a:ext cx="665381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A4BFDFEB-217E-4AB9-9C8B-903DB979E331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4422680"/>
              <a:ext cx="0" cy="1647921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0B6B3725-4BE3-436E-B0D0-AE2F81E6861E}"/>
                </a:ext>
              </a:extLst>
            </p:cNvPr>
            <p:cNvCxnSpPr>
              <a:cxnSpLocks/>
            </p:cNvCxnSpPr>
            <p:nvPr/>
          </p:nvCxnSpPr>
          <p:spPr>
            <a:xfrm>
              <a:off x="4519231" y="4422680"/>
              <a:ext cx="271045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5D0DB704-33E8-4F3E-8138-3AE83D75750E}"/>
              </a:ext>
            </a:extLst>
          </p:cNvPr>
          <p:cNvGrpSpPr/>
          <p:nvPr/>
        </p:nvGrpSpPr>
        <p:grpSpPr>
          <a:xfrm>
            <a:off x="4982181" y="4520573"/>
            <a:ext cx="6417120" cy="1372729"/>
            <a:chOff x="4649672" y="4615575"/>
            <a:chExt cx="6417120" cy="1372729"/>
          </a:xfrm>
        </p:grpSpPr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11B5B989-A712-4C66-83CF-FC277929A45F}"/>
                </a:ext>
              </a:extLst>
            </p:cNvPr>
            <p:cNvCxnSpPr>
              <a:cxnSpLocks/>
            </p:cNvCxnSpPr>
            <p:nvPr/>
          </p:nvCxnSpPr>
          <p:spPr>
            <a:xfrm>
              <a:off x="10958746" y="4615575"/>
              <a:ext cx="108046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C3F96A81-3542-4D10-9E92-FEE895CB6AE8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72" y="5978145"/>
              <a:ext cx="6417120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21B16F29-CDF1-4719-9D12-322C3B011E0B}"/>
                </a:ext>
              </a:extLst>
            </p:cNvPr>
            <p:cNvCxnSpPr>
              <a:cxnSpLocks/>
            </p:cNvCxnSpPr>
            <p:nvPr/>
          </p:nvCxnSpPr>
          <p:spPr>
            <a:xfrm>
              <a:off x="4651366" y="4636177"/>
              <a:ext cx="0" cy="1346202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>
              <a:extLst>
                <a:ext uri="{FF2B5EF4-FFF2-40B4-BE49-F238E27FC236}">
                  <a16:creationId xmlns:a16="http://schemas.microsoft.com/office/drawing/2014/main" id="{9E5CCCB2-241D-4BAB-9D61-2D963FE1AB21}"/>
                </a:ext>
              </a:extLst>
            </p:cNvPr>
            <p:cNvCxnSpPr>
              <a:cxnSpLocks/>
            </p:cNvCxnSpPr>
            <p:nvPr/>
          </p:nvCxnSpPr>
          <p:spPr>
            <a:xfrm>
              <a:off x="4649672" y="4647722"/>
              <a:ext cx="140604" cy="0"/>
            </a:xfrm>
            <a:prstGeom prst="line">
              <a:avLst/>
            </a:prstGeom>
            <a:ln w="28575">
              <a:solidFill>
                <a:srgbClr val="0000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9E40A68B-515B-4947-804F-5D4A5F0D2E0C}"/>
                </a:ext>
              </a:extLst>
            </p:cNvPr>
            <p:cNvCxnSpPr>
              <a:cxnSpLocks/>
            </p:cNvCxnSpPr>
            <p:nvPr/>
          </p:nvCxnSpPr>
          <p:spPr>
            <a:xfrm>
              <a:off x="11066792" y="4636177"/>
              <a:ext cx="0" cy="1352127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椭圆 72">
            <a:extLst>
              <a:ext uri="{FF2B5EF4-FFF2-40B4-BE49-F238E27FC236}">
                <a16:creationId xmlns:a16="http://schemas.microsoft.com/office/drawing/2014/main" id="{BC8C1FBC-F8F9-4199-AAD8-5EC87C491370}"/>
              </a:ext>
            </a:extLst>
          </p:cNvPr>
          <p:cNvSpPr/>
          <p:nvPr/>
        </p:nvSpPr>
        <p:spPr>
          <a:xfrm>
            <a:off x="10221450" y="1566317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F0A6C0BE-0A6D-4DBB-83AE-E0F1F490E91D}"/>
              </a:ext>
            </a:extLst>
          </p:cNvPr>
          <p:cNvSpPr/>
          <p:nvPr/>
        </p:nvSpPr>
        <p:spPr>
          <a:xfrm>
            <a:off x="10455130" y="140415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C7A6061B-3788-4780-9A36-633E53AA13B2}"/>
              </a:ext>
            </a:extLst>
          </p:cNvPr>
          <p:cNvSpPr/>
          <p:nvPr/>
        </p:nvSpPr>
        <p:spPr>
          <a:xfrm rot="5400000">
            <a:off x="11106416" y="3719577"/>
            <a:ext cx="82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$s0=10000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DEF8D245-30C1-4D9A-BB37-149A59D9687F}"/>
              </a:ext>
            </a:extLst>
          </p:cNvPr>
          <p:cNvSpPr/>
          <p:nvPr/>
        </p:nvSpPr>
        <p:spPr>
          <a:xfrm rot="5400000">
            <a:off x="11169174" y="5396698"/>
            <a:ext cx="468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dm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05044F33-E885-4000-8D54-8892EFA2C79E}"/>
              </a:ext>
            </a:extLst>
          </p:cNvPr>
          <p:cNvSpPr/>
          <p:nvPr/>
        </p:nvSpPr>
        <p:spPr>
          <a:xfrm>
            <a:off x="11071396" y="3930127"/>
            <a:ext cx="288430" cy="1113231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4132AC31-130A-4DC3-BD92-D94379DA4FDE}"/>
              </a:ext>
            </a:extLst>
          </p:cNvPr>
          <p:cNvGrpSpPr/>
          <p:nvPr/>
        </p:nvGrpSpPr>
        <p:grpSpPr>
          <a:xfrm>
            <a:off x="10993898" y="1974717"/>
            <a:ext cx="252417" cy="2053930"/>
            <a:chOff x="10661389" y="2069719"/>
            <a:chExt cx="252417" cy="2053930"/>
          </a:xfrm>
        </p:grpSpPr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F3851A88-BC36-464F-A1B4-EF241582CA99}"/>
                </a:ext>
              </a:extLst>
            </p:cNvPr>
            <p:cNvCxnSpPr>
              <a:cxnSpLocks/>
            </p:cNvCxnSpPr>
            <p:nvPr/>
          </p:nvCxnSpPr>
          <p:spPr>
            <a:xfrm>
              <a:off x="10661389" y="2075618"/>
              <a:ext cx="252417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9067F30E-0839-4A92-ACD4-752BD0158B3F}"/>
                </a:ext>
              </a:extLst>
            </p:cNvPr>
            <p:cNvCxnSpPr>
              <a:cxnSpLocks/>
            </p:cNvCxnSpPr>
            <p:nvPr/>
          </p:nvCxnSpPr>
          <p:spPr>
            <a:xfrm>
              <a:off x="10893856" y="2069719"/>
              <a:ext cx="0" cy="205393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椭圆 105">
            <a:extLst>
              <a:ext uri="{FF2B5EF4-FFF2-40B4-BE49-F238E27FC236}">
                <a16:creationId xmlns:a16="http://schemas.microsoft.com/office/drawing/2014/main" id="{FA72D568-8FF9-432E-8DD9-81CD2D86879F}"/>
              </a:ext>
            </a:extLst>
          </p:cNvPr>
          <p:cNvSpPr/>
          <p:nvPr/>
        </p:nvSpPr>
        <p:spPr>
          <a:xfrm>
            <a:off x="11157726" y="2465205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8D7802-706F-41F7-B4E4-26EAA9EF7C4C}"/>
              </a:ext>
            </a:extLst>
          </p:cNvPr>
          <p:cNvSpPr txBox="1"/>
          <p:nvPr/>
        </p:nvSpPr>
        <p:spPr>
          <a:xfrm>
            <a:off x="4158007" y="889038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LB $s0, 5($t0)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A4B423-1F38-48C7-A319-489C45FD68FF}"/>
              </a:ext>
            </a:extLst>
          </p:cNvPr>
          <p:cNvSpPr txBox="1"/>
          <p:nvPr/>
        </p:nvSpPr>
        <p:spPr>
          <a:xfrm>
            <a:off x="7033477" y="889038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100000 01000 10000 0000000000000101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A7E2A76-F162-4B9D-A394-58962F0E2963}"/>
              </a:ext>
            </a:extLst>
          </p:cNvPr>
          <p:cNvSpPr txBox="1"/>
          <p:nvPr/>
        </p:nvSpPr>
        <p:spPr>
          <a:xfrm>
            <a:off x="3218213" y="249976"/>
            <a:ext cx="86159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读出的数据</a:t>
            </a:r>
            <a:r>
              <a:rPr lang="en-US" altLang="zh-CN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</a:t>
            </a: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需要根据读使能信号</a:t>
            </a:r>
            <a:r>
              <a:rPr lang="en-US" altLang="zh-CN" sz="2000" dirty="0" err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dre</a:t>
            </a: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筛选出有效字节，再送入目的寄存器</a:t>
            </a:r>
          </a:p>
        </p:txBody>
      </p:sp>
    </p:spTree>
    <p:extLst>
      <p:ext uri="{BB962C8B-B14F-4D97-AF65-F5344CB8AC3E}">
        <p14:creationId xmlns:p14="http://schemas.microsoft.com/office/powerpoint/2010/main" val="4281388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92" grpId="0" animBg="1"/>
      <p:bldP spid="93" grpId="0" animBg="1"/>
      <p:bldP spid="94" grpId="0" animBg="1"/>
      <p:bldP spid="102" grpId="0" animBg="1"/>
      <p:bldP spid="102" grpId="1" animBg="1"/>
      <p:bldP spid="106" grpId="0" animBg="1"/>
      <p:bldP spid="4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1" y="278225"/>
            <a:ext cx="7641896" cy="742072"/>
            <a:chOff x="552119" y="278221"/>
            <a:chExt cx="764189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9" y="700640"/>
              <a:ext cx="7439974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Supporting Load Instructions 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699653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支持加载指令的经典五级流水线数据通路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B0AF7B0-4533-4E42-9293-BC5842585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20" y="1019020"/>
            <a:ext cx="10886457" cy="55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06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21778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非转移类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型指令的数据通路设计 </a:t>
            </a:r>
            <a:endParaRPr lang="en-US" altLang="zh-CN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存储指令</a:t>
            </a:r>
            <a:r>
              <a:rPr lang="en-US" altLang="zh-CN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4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372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5088661" cy="954107"/>
            <a:chOff x="575868" y="278221"/>
            <a:chExt cx="5088661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92060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Store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641AE42-0DE9-4728-B250-7670508DE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06" y="1539292"/>
            <a:ext cx="8273829" cy="45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93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4" y="278225"/>
            <a:ext cx="5414852" cy="753947"/>
            <a:chOff x="635242" y="278221"/>
            <a:chExt cx="5414852" cy="7539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2" y="712515"/>
              <a:ext cx="4566148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Why Design A Pipelined Processor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85261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为什么要设计流水线处理器？</a:t>
              </a:r>
            </a:p>
          </p:txBody>
        </p:sp>
      </p:grpSp>
      <p:graphicFrame>
        <p:nvGraphicFramePr>
          <p:cNvPr id="7" name="Object 114">
            <a:extLst>
              <a:ext uri="{FF2B5EF4-FFF2-40B4-BE49-F238E27FC236}">
                <a16:creationId xmlns:a16="http://schemas.microsoft.com/office/drawing/2014/main" id="{F09A364E-369E-4059-A985-5A737824C4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395004" y="1262730"/>
          <a:ext cx="9409124" cy="5256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5178552" imgH="2886456" progId="Visio.Drawing.6">
                  <p:embed/>
                </p:oleObj>
              </mc:Choice>
              <mc:Fallback>
                <p:oleObj name="VISIO" r:id="rId4" imgW="5178552" imgH="2886456" progId="Visio.Drawing.6">
                  <p:embed/>
                  <p:pic>
                    <p:nvPicPr>
                      <p:cNvPr id="7" name="Object 114">
                        <a:extLst>
                          <a:ext uri="{FF2B5EF4-FFF2-40B4-BE49-F238E27FC236}">
                            <a16:creationId xmlns:a16="http://schemas.microsoft.com/office/drawing/2014/main" id="{F09A364E-369E-4059-A985-5A737824C49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004" y="1262730"/>
                        <a:ext cx="9409124" cy="52568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9623A101-2B48-4953-8E23-6CB435D34ECD}"/>
              </a:ext>
            </a:extLst>
          </p:cNvPr>
          <p:cNvSpPr txBox="1"/>
          <p:nvPr/>
        </p:nvSpPr>
        <p:spPr>
          <a:xfrm>
            <a:off x="9262754" y="562086"/>
            <a:ext cx="2317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单周期处理器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D48D835-0972-406B-B39F-D4E0772245F1}"/>
              </a:ext>
            </a:extLst>
          </p:cNvPr>
          <p:cNvGrpSpPr/>
          <p:nvPr/>
        </p:nvGrpSpPr>
        <p:grpSpPr>
          <a:xfrm>
            <a:off x="2505694" y="3540890"/>
            <a:ext cx="8103314" cy="2820581"/>
            <a:chOff x="2505694" y="3540890"/>
            <a:chExt cx="8103314" cy="2820581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CD1436F5-7D83-4BD1-9195-D4BCD616C853}"/>
                </a:ext>
              </a:extLst>
            </p:cNvPr>
            <p:cNvCxnSpPr/>
            <p:nvPr/>
          </p:nvCxnSpPr>
          <p:spPr>
            <a:xfrm>
              <a:off x="2505694" y="3657600"/>
              <a:ext cx="1745672" cy="0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1DAD7860-C9C3-4F5E-860C-344BC19990FE}"/>
                </a:ext>
              </a:extLst>
            </p:cNvPr>
            <p:cNvCxnSpPr>
              <a:cxnSpLocks/>
            </p:cNvCxnSpPr>
            <p:nvPr/>
          </p:nvCxnSpPr>
          <p:spPr>
            <a:xfrm>
              <a:off x="4304424" y="3550722"/>
              <a:ext cx="2922286" cy="0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439F7BD-1E3A-4AEC-A1F0-CEADBF6C91C9}"/>
                </a:ext>
              </a:extLst>
            </p:cNvPr>
            <p:cNvCxnSpPr>
              <a:cxnSpLocks/>
            </p:cNvCxnSpPr>
            <p:nvPr/>
          </p:nvCxnSpPr>
          <p:spPr>
            <a:xfrm>
              <a:off x="7273766" y="3540890"/>
              <a:ext cx="405228" cy="283858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3D96DCD-D4F5-4EF2-B686-C1DF9758CE3C}"/>
                </a:ext>
              </a:extLst>
            </p:cNvPr>
            <p:cNvCxnSpPr>
              <a:cxnSpLocks/>
            </p:cNvCxnSpPr>
            <p:nvPr/>
          </p:nvCxnSpPr>
          <p:spPr>
            <a:xfrm>
              <a:off x="7678994" y="3814916"/>
              <a:ext cx="2595716" cy="0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11F0AF76-50B5-4BD0-B650-000D671BB1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4710" y="3682819"/>
              <a:ext cx="202614" cy="122266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F8440EB0-9371-4BBB-B373-9216882038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60644" y="3700776"/>
              <a:ext cx="101307" cy="17957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549045E-C7EB-499D-AC31-3CC220DB1C79}"/>
                </a:ext>
              </a:extLst>
            </p:cNvPr>
            <p:cNvCxnSpPr>
              <a:cxnSpLocks/>
            </p:cNvCxnSpPr>
            <p:nvPr/>
          </p:nvCxnSpPr>
          <p:spPr>
            <a:xfrm>
              <a:off x="10589342" y="3700775"/>
              <a:ext cx="0" cy="2650864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037E94D-3C2B-4B89-9B43-A1E18F7554F0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6361471"/>
              <a:ext cx="6764595" cy="0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3386166-EC8F-4604-B8F5-75DDAD3DF70F}"/>
                </a:ext>
              </a:extLst>
            </p:cNvPr>
            <p:cNvCxnSpPr>
              <a:cxnSpLocks/>
            </p:cNvCxnSpPr>
            <p:nvPr/>
          </p:nvCxnSpPr>
          <p:spPr>
            <a:xfrm>
              <a:off x="3834581" y="4385187"/>
              <a:ext cx="0" cy="1966452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CF27B67F-229E-44BE-8668-F699C4666DA6}"/>
                </a:ext>
              </a:extLst>
            </p:cNvPr>
            <p:cNvCxnSpPr>
              <a:cxnSpLocks/>
            </p:cNvCxnSpPr>
            <p:nvPr/>
          </p:nvCxnSpPr>
          <p:spPr>
            <a:xfrm>
              <a:off x="3844413" y="4385187"/>
              <a:ext cx="707922" cy="0"/>
            </a:xfrm>
            <a:prstGeom prst="line">
              <a:avLst/>
            </a:prstGeom>
            <a:ln w="28575">
              <a:solidFill>
                <a:srgbClr val="FF006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B1D4B348-DB88-44AD-BF75-B1BEDC501DB0}"/>
              </a:ext>
            </a:extLst>
          </p:cNvPr>
          <p:cNvSpPr txBox="1"/>
          <p:nvPr/>
        </p:nvSpPr>
        <p:spPr>
          <a:xfrm>
            <a:off x="10609009" y="4031605"/>
            <a:ext cx="884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关键路径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BC7DA397-659B-486B-89C2-944E6A6BB68E}"/>
              </a:ext>
            </a:extLst>
          </p:cNvPr>
          <p:cNvSpPr txBox="1"/>
          <p:nvPr/>
        </p:nvSpPr>
        <p:spPr>
          <a:xfrm>
            <a:off x="10607228" y="5533741"/>
            <a:ext cx="8849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主频过低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下 32">
            <a:extLst>
              <a:ext uri="{FF2B5EF4-FFF2-40B4-BE49-F238E27FC236}">
                <a16:creationId xmlns:a16="http://schemas.microsoft.com/office/drawing/2014/main" id="{363975BD-422B-4FC4-AB60-57F5BA953181}"/>
              </a:ext>
            </a:extLst>
          </p:cNvPr>
          <p:cNvSpPr/>
          <p:nvPr/>
        </p:nvSpPr>
        <p:spPr>
          <a:xfrm>
            <a:off x="10902197" y="4927886"/>
            <a:ext cx="326244" cy="507534"/>
          </a:xfrm>
          <a:prstGeom prst="downArrow">
            <a:avLst/>
          </a:prstGeom>
          <a:gradFill>
            <a:gsLst>
              <a:gs pos="100000">
                <a:schemeClr val="tx1"/>
              </a:gs>
              <a:gs pos="57000">
                <a:srgbClr val="000000">
                  <a:alpha val="92000"/>
                </a:srgbClr>
              </a:gs>
              <a:gs pos="0">
                <a:schemeClr val="tx1">
                  <a:alpha val="23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F02CF9C-A8B2-4F81-B5E5-06FB4454C471}"/>
              </a:ext>
            </a:extLst>
          </p:cNvPr>
          <p:cNvSpPr txBox="1"/>
          <p:nvPr/>
        </p:nvSpPr>
        <p:spPr>
          <a:xfrm>
            <a:off x="11293001" y="4216270"/>
            <a:ext cx="898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04D403E-6C00-FFCE-111B-E4E18D514BC0}"/>
              </a:ext>
            </a:extLst>
          </p:cNvPr>
          <p:cNvSpPr txBox="1"/>
          <p:nvPr/>
        </p:nvSpPr>
        <p:spPr>
          <a:xfrm>
            <a:off x="338292" y="5992139"/>
            <a:ext cx="73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  <a:hlinkClick r:id="rId6" action="ppaction://hlinksldjump"/>
              </a:rPr>
              <a:t>Back</a:t>
            </a:r>
            <a:endParaRPr lang="zh-CN" altLang="en-US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3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3" grpId="0" animBg="1"/>
      <p:bldP spid="3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5088661" cy="954107"/>
            <a:chOff x="575868" y="278221"/>
            <a:chExt cx="5088661" cy="95410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92060"/>
              <a:ext cx="50886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Format of Store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9541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存储指令格式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  <a:p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108E58A-6E33-4747-8492-FCEB9D26AA23}"/>
              </a:ext>
            </a:extLst>
          </p:cNvPr>
          <p:cNvSpPr/>
          <p:nvPr/>
        </p:nvSpPr>
        <p:spPr>
          <a:xfrm>
            <a:off x="855025" y="1280694"/>
            <a:ext cx="10479562" cy="28785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访存地址由两部分组成：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基地址：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指令字中的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字段所确定的通用寄存器的值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偏移量：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立即数字段符号扩展至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位的值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待存入存储器的数据来自指令字中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字段所确定的寄存器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1A081B-0FB4-430C-8F4A-534B96812C43}"/>
              </a:ext>
            </a:extLst>
          </p:cNvPr>
          <p:cNvSpPr txBox="1"/>
          <p:nvPr/>
        </p:nvSpPr>
        <p:spPr>
          <a:xfrm>
            <a:off x="8516998" y="4560124"/>
            <a:ext cx="2829464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 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20($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F72BF77-93A0-461A-8666-05DCF05486FD}"/>
              </a:ext>
            </a:extLst>
          </p:cNvPr>
          <p:cNvGrpSpPr/>
          <p:nvPr/>
        </p:nvGrpSpPr>
        <p:grpSpPr>
          <a:xfrm>
            <a:off x="801240" y="4197354"/>
            <a:ext cx="7594616" cy="2453671"/>
            <a:chOff x="838199" y="3017769"/>
            <a:chExt cx="8788375" cy="339460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B47F51C-956D-4C4B-A24F-5B41D9121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199" y="3017769"/>
              <a:ext cx="8788375" cy="339460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AD714A4-0BAA-41A5-9988-717F75376DBB}"/>
                </a:ext>
              </a:extLst>
            </p:cNvPr>
            <p:cNvSpPr txBox="1"/>
            <p:nvPr/>
          </p:nvSpPr>
          <p:spPr>
            <a:xfrm>
              <a:off x="3958541" y="5660022"/>
              <a:ext cx="1169043" cy="5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基地址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7B1B804-C61F-4B8A-A952-29B757D680BC}"/>
                </a:ext>
              </a:extLst>
            </p:cNvPr>
            <p:cNvSpPr txBox="1"/>
            <p:nvPr/>
          </p:nvSpPr>
          <p:spPr>
            <a:xfrm>
              <a:off x="5538486" y="4760315"/>
              <a:ext cx="1169043" cy="510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FF00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偏移量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9583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948630" cy="742071"/>
            <a:chOff x="599618" y="278221"/>
            <a:chExt cx="3948630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12514"/>
              <a:ext cx="394863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Fetch (IF)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取指阶段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5F98682D-B47E-4BD6-ACD1-E44DC26D9BB7}"/>
              </a:ext>
            </a:extLst>
          </p:cNvPr>
          <p:cNvSpPr/>
          <p:nvPr/>
        </p:nvSpPr>
        <p:spPr>
          <a:xfrm>
            <a:off x="1080655" y="1541950"/>
            <a:ext cx="10034649" cy="47333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</a:t>
            </a:r>
          </a:p>
        </p:txBody>
      </p:sp>
    </p:spTree>
    <p:extLst>
      <p:ext uri="{BB962C8B-B14F-4D97-AF65-F5344CB8AC3E}">
        <p14:creationId xmlns:p14="http://schemas.microsoft.com/office/powerpoint/2010/main" val="25025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78">
            <a:extLst>
              <a:ext uri="{FF2B5EF4-FFF2-40B4-BE49-F238E27FC236}">
                <a16:creationId xmlns:a16="http://schemas.microsoft.com/office/drawing/2014/main" id="{B50B2DB2-EBD0-4B06-B20D-A64BF5667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48" y="1013042"/>
            <a:ext cx="10886457" cy="5562201"/>
          </a:xfrm>
          <a:prstGeom prst="rect">
            <a:avLst/>
          </a:prstGeom>
        </p:spPr>
      </p:pic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4186136" cy="742072"/>
            <a:chOff x="599618" y="278221"/>
            <a:chExt cx="418613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700640"/>
              <a:ext cx="418613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Instruction Decode (ID)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ADBC98BF-5CCB-4F0B-90C7-641E9FAB89EB}"/>
              </a:ext>
            </a:extLst>
          </p:cNvPr>
          <p:cNvSpPr txBox="1"/>
          <p:nvPr/>
        </p:nvSpPr>
        <p:spPr>
          <a:xfrm>
            <a:off x="4158007" y="93654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 $t1, 20($t0)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556D6416-7034-49C3-805D-B06319789051}"/>
              </a:ext>
            </a:extLst>
          </p:cNvPr>
          <p:cNvSpPr txBox="1"/>
          <p:nvPr/>
        </p:nvSpPr>
        <p:spPr>
          <a:xfrm>
            <a:off x="7033477" y="93654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101011 01000 01001 0000000000010100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04F262BA-ED6E-498A-8514-F3AB127A4364}"/>
              </a:ext>
            </a:extLst>
          </p:cNvPr>
          <p:cNvGrpSpPr/>
          <p:nvPr/>
        </p:nvGrpSpPr>
        <p:grpSpPr>
          <a:xfrm>
            <a:off x="7511719" y="1245867"/>
            <a:ext cx="3327757" cy="218318"/>
            <a:chOff x="7143586" y="1423838"/>
            <a:chExt cx="3327757" cy="218318"/>
          </a:xfrm>
        </p:grpSpPr>
        <p:sp>
          <p:nvSpPr>
            <p:cNvPr id="71" name="文本框 5">
              <a:extLst>
                <a:ext uri="{FF2B5EF4-FFF2-40B4-BE49-F238E27FC236}">
                  <a16:creationId xmlns:a16="http://schemas.microsoft.com/office/drawing/2014/main" id="{C3CEC189-1B2B-4776-9F95-4E4031A40C13}"/>
                </a:ext>
              </a:extLst>
            </p:cNvPr>
            <p:cNvSpPr txBox="1"/>
            <p:nvPr/>
          </p:nvSpPr>
          <p:spPr>
            <a:xfrm>
              <a:off x="7143586" y="1423838"/>
              <a:ext cx="286444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文本框 30">
              <a:extLst>
                <a:ext uri="{FF2B5EF4-FFF2-40B4-BE49-F238E27FC236}">
                  <a16:creationId xmlns:a16="http://schemas.microsoft.com/office/drawing/2014/main" id="{57454B78-DB49-4DC6-A4DB-5A13AD1A7EF6}"/>
                </a:ext>
              </a:extLst>
            </p:cNvPr>
            <p:cNvSpPr txBox="1"/>
            <p:nvPr/>
          </p:nvSpPr>
          <p:spPr>
            <a:xfrm>
              <a:off x="7957348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rs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文本框 32">
              <a:extLst>
                <a:ext uri="{FF2B5EF4-FFF2-40B4-BE49-F238E27FC236}">
                  <a16:creationId xmlns:a16="http://schemas.microsoft.com/office/drawing/2014/main" id="{0104532E-BE9E-44D3-A4B9-0D509C351648}"/>
                </a:ext>
              </a:extLst>
            </p:cNvPr>
            <p:cNvSpPr txBox="1"/>
            <p:nvPr/>
          </p:nvSpPr>
          <p:spPr>
            <a:xfrm>
              <a:off x="8687713" y="1426712"/>
              <a:ext cx="216000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rt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文本框 38">
              <a:extLst>
                <a:ext uri="{FF2B5EF4-FFF2-40B4-BE49-F238E27FC236}">
                  <a16:creationId xmlns:a16="http://schemas.microsoft.com/office/drawing/2014/main" id="{B31F3411-D2D8-4243-B291-914807675E30}"/>
                </a:ext>
              </a:extLst>
            </p:cNvPr>
            <p:cNvSpPr txBox="1"/>
            <p:nvPr/>
          </p:nvSpPr>
          <p:spPr>
            <a:xfrm>
              <a:off x="10081040" y="1426712"/>
              <a:ext cx="390303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imm</a:t>
              </a:r>
              <a:endPara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5" name="矩形 74">
            <a:extLst>
              <a:ext uri="{FF2B5EF4-FFF2-40B4-BE49-F238E27FC236}">
                <a16:creationId xmlns:a16="http://schemas.microsoft.com/office/drawing/2014/main" id="{1F2D4200-17AD-47E0-BDE0-720531E6AD7C}"/>
              </a:ext>
            </a:extLst>
          </p:cNvPr>
          <p:cNvSpPr/>
          <p:nvPr/>
        </p:nvSpPr>
        <p:spPr>
          <a:xfrm>
            <a:off x="7188709" y="961064"/>
            <a:ext cx="868101" cy="315404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28C76E33-2565-4FFC-B3AC-8075A9FC65DB}"/>
              </a:ext>
            </a:extLst>
          </p:cNvPr>
          <p:cNvSpPr/>
          <p:nvPr/>
        </p:nvSpPr>
        <p:spPr>
          <a:xfrm>
            <a:off x="9561037" y="969506"/>
            <a:ext cx="2212328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29EAEA6-7D4F-41F2-AA52-2C54224138A8}"/>
              </a:ext>
            </a:extLst>
          </p:cNvPr>
          <p:cNvSpPr/>
          <p:nvPr/>
        </p:nvSpPr>
        <p:spPr>
          <a:xfrm>
            <a:off x="8096918" y="96765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39351B5B-6D76-4D20-9A0C-2F95816B5759}"/>
              </a:ext>
            </a:extLst>
          </p:cNvPr>
          <p:cNvSpPr/>
          <p:nvPr/>
        </p:nvSpPr>
        <p:spPr>
          <a:xfrm>
            <a:off x="8840236" y="967656"/>
            <a:ext cx="697803" cy="316800"/>
          </a:xfrm>
          <a:prstGeom prst="rect">
            <a:avLst/>
          </a:prstGeom>
          <a:noFill/>
          <a:ln w="19050">
            <a:solidFill>
              <a:srgbClr val="0000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CA3DF8CB-394C-45D0-BBE0-8671CC783198}"/>
              </a:ext>
            </a:extLst>
          </p:cNvPr>
          <p:cNvGrpSpPr/>
          <p:nvPr/>
        </p:nvGrpSpPr>
        <p:grpSpPr>
          <a:xfrm>
            <a:off x="6158759" y="4321617"/>
            <a:ext cx="610174" cy="654829"/>
            <a:chOff x="5790626" y="4416617"/>
            <a:chExt cx="610174" cy="654829"/>
          </a:xfrm>
        </p:grpSpPr>
        <p:cxnSp>
          <p:nvCxnSpPr>
            <p:cNvPr id="81" name="直接连接符 80">
              <a:extLst>
                <a:ext uri="{FF2B5EF4-FFF2-40B4-BE49-F238E27FC236}">
                  <a16:creationId xmlns:a16="http://schemas.microsoft.com/office/drawing/2014/main" id="{F4AB02DB-0CF7-40FF-B6BC-3AD0CCF57137}"/>
                </a:ext>
              </a:extLst>
            </p:cNvPr>
            <p:cNvCxnSpPr>
              <a:cxnSpLocks/>
            </p:cNvCxnSpPr>
            <p:nvPr/>
          </p:nvCxnSpPr>
          <p:spPr>
            <a:xfrm>
              <a:off x="5790626" y="5071446"/>
              <a:ext cx="61017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>
              <a:extLst>
                <a:ext uri="{FF2B5EF4-FFF2-40B4-BE49-F238E27FC236}">
                  <a16:creationId xmlns:a16="http://schemas.microsoft.com/office/drawing/2014/main" id="{BCE1C721-A78D-428C-B0B8-327F2C8D9785}"/>
                </a:ext>
              </a:extLst>
            </p:cNvPr>
            <p:cNvCxnSpPr>
              <a:cxnSpLocks/>
            </p:cNvCxnSpPr>
            <p:nvPr/>
          </p:nvCxnSpPr>
          <p:spPr>
            <a:xfrm>
              <a:off x="5790913" y="4416617"/>
              <a:ext cx="0" cy="654829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DF5B9E04-7C8B-41F0-8C99-04AEEE72D631}"/>
              </a:ext>
            </a:extLst>
          </p:cNvPr>
          <p:cNvGrpSpPr/>
          <p:nvPr/>
        </p:nvGrpSpPr>
        <p:grpSpPr>
          <a:xfrm>
            <a:off x="6080961" y="1911187"/>
            <a:ext cx="521031" cy="428608"/>
            <a:chOff x="5712828" y="2006187"/>
            <a:chExt cx="521031" cy="428608"/>
          </a:xfrm>
        </p:grpSpPr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F0D60D2D-9FE8-4EB5-BC7E-D06362CC3DA0}"/>
                </a:ext>
              </a:extLst>
            </p:cNvPr>
            <p:cNvGrpSpPr/>
            <p:nvPr/>
          </p:nvGrpSpPr>
          <p:grpSpPr>
            <a:xfrm>
              <a:off x="5712828" y="2140558"/>
              <a:ext cx="341762" cy="294237"/>
              <a:chOff x="5760020" y="2140558"/>
              <a:chExt cx="341762" cy="294237"/>
            </a:xfrm>
          </p:grpSpPr>
          <p:sp>
            <p:nvSpPr>
              <p:cNvPr id="86" name="椭圆 85">
                <a:extLst>
                  <a:ext uri="{FF2B5EF4-FFF2-40B4-BE49-F238E27FC236}">
                    <a16:creationId xmlns:a16="http://schemas.microsoft.com/office/drawing/2014/main" id="{644C900F-F21E-4D02-A079-5F2548EA13E4}"/>
                  </a:ext>
                </a:extLst>
              </p:cNvPr>
              <p:cNvSpPr/>
              <p:nvPr/>
            </p:nvSpPr>
            <p:spPr>
              <a:xfrm>
                <a:off x="5760020" y="2278537"/>
                <a:ext cx="156259" cy="15625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latin typeface="+mj-ea"/>
                    <a:ea typeface="+mj-ea"/>
                  </a:rPr>
                  <a:t>F</a:t>
                </a:r>
                <a:endParaRPr lang="zh-CN" altLang="en-US" sz="1200" b="1" dirty="0">
                  <a:latin typeface="+mj-ea"/>
                  <a:ea typeface="+mj-ea"/>
                </a:endParaRPr>
              </a:p>
            </p:txBody>
          </p:sp>
          <p:sp>
            <p:nvSpPr>
              <p:cNvPr id="87" name="椭圆 86">
                <a:extLst>
                  <a:ext uri="{FF2B5EF4-FFF2-40B4-BE49-F238E27FC236}">
                    <a16:creationId xmlns:a16="http://schemas.microsoft.com/office/drawing/2014/main" id="{BD8E5657-B4D6-4B1C-8D74-74A21D006015}"/>
                  </a:ext>
                </a:extLst>
              </p:cNvPr>
              <p:cNvSpPr/>
              <p:nvPr/>
            </p:nvSpPr>
            <p:spPr>
              <a:xfrm>
                <a:off x="5945523" y="2140558"/>
                <a:ext cx="156259" cy="156258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>
                    <a:latin typeface="+mj-ea"/>
                    <a:ea typeface="+mj-ea"/>
                  </a:rPr>
                  <a:t>F</a:t>
                </a:r>
                <a:endParaRPr lang="zh-CN" altLang="en-US" sz="1200" b="1" dirty="0">
                  <a:latin typeface="+mj-ea"/>
                  <a:ea typeface="+mj-ea"/>
                </a:endParaRPr>
              </a:p>
            </p:txBody>
          </p:sp>
        </p:grp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CC5BF48E-9D6C-4621-A95B-6FF6ADF259D6}"/>
                </a:ext>
              </a:extLst>
            </p:cNvPr>
            <p:cNvSpPr/>
            <p:nvPr/>
          </p:nvSpPr>
          <p:spPr>
            <a:xfrm>
              <a:off x="6077600" y="2006187"/>
              <a:ext cx="156259" cy="156258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F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ED9D07D-7D7C-495D-A0D0-F801C8B0B076}"/>
              </a:ext>
            </a:extLst>
          </p:cNvPr>
          <p:cNvGrpSpPr/>
          <p:nvPr/>
        </p:nvGrpSpPr>
        <p:grpSpPr>
          <a:xfrm>
            <a:off x="5184488" y="3180409"/>
            <a:ext cx="586454" cy="156258"/>
            <a:chOff x="4758671" y="3041729"/>
            <a:chExt cx="586454" cy="156258"/>
          </a:xfrm>
        </p:grpSpPr>
        <p:sp>
          <p:nvSpPr>
            <p:cNvPr id="89" name="椭圆 88">
              <a:extLst>
                <a:ext uri="{FF2B5EF4-FFF2-40B4-BE49-F238E27FC236}">
                  <a16:creationId xmlns:a16="http://schemas.microsoft.com/office/drawing/2014/main" id="{7B53FF76-B566-4F99-B7CE-99338647C823}"/>
                </a:ext>
              </a:extLst>
            </p:cNvPr>
            <p:cNvSpPr/>
            <p:nvPr/>
          </p:nvSpPr>
          <p:spPr>
            <a:xfrm>
              <a:off x="4758671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  <p:sp>
          <p:nvSpPr>
            <p:cNvPr id="90" name="椭圆 89">
              <a:extLst>
                <a:ext uri="{FF2B5EF4-FFF2-40B4-BE49-F238E27FC236}">
                  <a16:creationId xmlns:a16="http://schemas.microsoft.com/office/drawing/2014/main" id="{B5B5A95C-39E7-4B67-A65A-28DDA52455A9}"/>
                </a:ext>
              </a:extLst>
            </p:cNvPr>
            <p:cNvSpPr/>
            <p:nvPr/>
          </p:nvSpPr>
          <p:spPr>
            <a:xfrm>
              <a:off x="5188866" y="3041729"/>
              <a:ext cx="156259" cy="1562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b="1" dirty="0">
                  <a:latin typeface="+mj-ea"/>
                  <a:ea typeface="+mj-ea"/>
                </a:rPr>
                <a:t>T</a:t>
              </a:r>
              <a:endParaRPr lang="zh-CN" altLang="en-US" sz="1200" b="1" dirty="0">
                <a:latin typeface="+mj-ea"/>
                <a:ea typeface="+mj-ea"/>
              </a:endParaRPr>
            </a:p>
          </p:txBody>
        </p:sp>
      </p:grpSp>
      <p:sp>
        <p:nvSpPr>
          <p:cNvPr id="91" name="椭圆 90">
            <a:extLst>
              <a:ext uri="{FF2B5EF4-FFF2-40B4-BE49-F238E27FC236}">
                <a16:creationId xmlns:a16="http://schemas.microsoft.com/office/drawing/2014/main" id="{395FAAC6-5B3B-4C79-9A62-B8307C1CDF9F}"/>
              </a:ext>
            </a:extLst>
          </p:cNvPr>
          <p:cNvSpPr/>
          <p:nvPr/>
        </p:nvSpPr>
        <p:spPr>
          <a:xfrm>
            <a:off x="6113401" y="2967497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D1492603-A808-4F99-8919-F29CBD612E1A}"/>
              </a:ext>
            </a:extLst>
          </p:cNvPr>
          <p:cNvSpPr/>
          <p:nvPr/>
        </p:nvSpPr>
        <p:spPr>
          <a:xfrm>
            <a:off x="6326761" y="3150377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EE4E8BBB-9F92-4325-89D8-AFD6D0FA03F3}"/>
              </a:ext>
            </a:extLst>
          </p:cNvPr>
          <p:cNvSpPr/>
          <p:nvPr/>
        </p:nvSpPr>
        <p:spPr>
          <a:xfrm rot="5400000">
            <a:off x="4330434" y="3845988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: 圆角 93">
            <a:extLst>
              <a:ext uri="{FF2B5EF4-FFF2-40B4-BE49-F238E27FC236}">
                <a16:creationId xmlns:a16="http://schemas.microsoft.com/office/drawing/2014/main" id="{BAE2DC69-F2D7-4474-925C-D2B71F898712}"/>
              </a:ext>
            </a:extLst>
          </p:cNvPr>
          <p:cNvSpPr/>
          <p:nvPr/>
        </p:nvSpPr>
        <p:spPr>
          <a:xfrm rot="5400000">
            <a:off x="4168364" y="5316241"/>
            <a:ext cx="396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0x14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78CDB85D-306E-4224-A9BB-625178AE3137}"/>
              </a:ext>
            </a:extLst>
          </p:cNvPr>
          <p:cNvSpPr/>
          <p:nvPr/>
        </p:nvSpPr>
        <p:spPr>
          <a:xfrm>
            <a:off x="4292334" y="4074588"/>
            <a:ext cx="288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$t1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E09C9B3D-8FEF-436E-9B86-A7C5CA38442A}"/>
              </a:ext>
            </a:extLst>
          </p:cNvPr>
          <p:cNvSpPr/>
          <p:nvPr/>
        </p:nvSpPr>
        <p:spPr>
          <a:xfrm>
            <a:off x="4689197" y="3096301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B8D87E5E-6471-44BD-826D-85251AF08E38}"/>
              </a:ext>
            </a:extLst>
          </p:cNvPr>
          <p:cNvSpPr/>
          <p:nvPr/>
        </p:nvSpPr>
        <p:spPr>
          <a:xfrm>
            <a:off x="4534708" y="3594141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2B17C6ED-1CFF-4A20-8A23-2554EF08EE55}"/>
              </a:ext>
            </a:extLst>
          </p:cNvPr>
          <p:cNvSpPr/>
          <p:nvPr/>
        </p:nvSpPr>
        <p:spPr>
          <a:xfrm>
            <a:off x="5638368" y="5220211"/>
            <a:ext cx="90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0x00000014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388B4DF6-E642-42D9-8FF7-6193B74565BE}"/>
              </a:ext>
            </a:extLst>
          </p:cNvPr>
          <p:cNvSpPr/>
          <p:nvPr/>
        </p:nvSpPr>
        <p:spPr>
          <a:xfrm rot="5400000">
            <a:off x="6139682" y="4400966"/>
            <a:ext cx="90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0x00000014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5539455E-C656-4403-AB41-9CE71488407A}"/>
              </a:ext>
            </a:extLst>
          </p:cNvPr>
          <p:cNvSpPr/>
          <p:nvPr/>
        </p:nvSpPr>
        <p:spPr>
          <a:xfrm>
            <a:off x="6405448" y="3756188"/>
            <a:ext cx="32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[$t0]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8B629EE2-070C-4EE2-A931-6E9D237C9A82}"/>
              </a:ext>
            </a:extLst>
          </p:cNvPr>
          <p:cNvSpPr/>
          <p:nvPr/>
        </p:nvSpPr>
        <p:spPr>
          <a:xfrm>
            <a:off x="6189548" y="4911888"/>
            <a:ext cx="32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[$t1]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40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5" grpId="1" animBg="1"/>
      <p:bldP spid="76" grpId="0" animBg="1"/>
      <p:bldP spid="77" grpId="0" animBg="1"/>
      <p:bldP spid="78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(EXE)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执行阶段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15594F79-158B-42F1-A349-23B9B538E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34" y="1018562"/>
            <a:ext cx="10886457" cy="5562201"/>
          </a:xfrm>
          <a:prstGeom prst="rect">
            <a:avLst/>
          </a:prstGeom>
        </p:spPr>
      </p:pic>
      <p:sp>
        <p:nvSpPr>
          <p:cNvPr id="59" name="椭圆 58">
            <a:extLst>
              <a:ext uri="{FF2B5EF4-FFF2-40B4-BE49-F238E27FC236}">
                <a16:creationId xmlns:a16="http://schemas.microsoft.com/office/drawing/2014/main" id="{02A05478-8614-4217-8F31-5922ECC084BE}"/>
              </a:ext>
            </a:extLst>
          </p:cNvPr>
          <p:cNvSpPr/>
          <p:nvPr/>
        </p:nvSpPr>
        <p:spPr>
          <a:xfrm>
            <a:off x="7705898" y="217174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8B2BEFDF-F7FF-44FD-B92D-EC3785584D57}"/>
              </a:ext>
            </a:extLst>
          </p:cNvPr>
          <p:cNvSpPr/>
          <p:nvPr/>
        </p:nvSpPr>
        <p:spPr>
          <a:xfrm>
            <a:off x="7939578" y="2039661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8BD807A1-C6F0-4B11-95D6-C967A1509AB2}"/>
              </a:ext>
            </a:extLst>
          </p:cNvPr>
          <p:cNvSpPr/>
          <p:nvPr/>
        </p:nvSpPr>
        <p:spPr>
          <a:xfrm rot="5400000">
            <a:off x="6985317" y="3600282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89DCEC4D-22C9-4397-B07A-1CE990E0C73C}"/>
              </a:ext>
            </a:extLst>
          </p:cNvPr>
          <p:cNvSpPr/>
          <p:nvPr/>
        </p:nvSpPr>
        <p:spPr>
          <a:xfrm rot="5400000">
            <a:off x="6985317" y="4317404"/>
            <a:ext cx="360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src2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147C5B5-9B9C-4566-9CD3-050819EA46D4}"/>
              </a:ext>
            </a:extLst>
          </p:cNvPr>
          <p:cNvCxnSpPr>
            <a:cxnSpLocks/>
          </p:cNvCxnSpPr>
          <p:nvPr/>
        </p:nvCxnSpPr>
        <p:spPr>
          <a:xfrm>
            <a:off x="7737965" y="4032539"/>
            <a:ext cx="735882" cy="0"/>
          </a:xfrm>
          <a:prstGeom prst="line">
            <a:avLst/>
          </a:prstGeom>
          <a:ln w="28575">
            <a:solidFill>
              <a:srgbClr val="0000FF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9BD79886-BB08-4113-AF71-9FC80E92D818}"/>
              </a:ext>
            </a:extLst>
          </p:cNvPr>
          <p:cNvSpPr/>
          <p:nvPr/>
        </p:nvSpPr>
        <p:spPr>
          <a:xfrm>
            <a:off x="8176863" y="1917090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65" name="矩形: 圆角 64">
            <a:extLst>
              <a:ext uri="{FF2B5EF4-FFF2-40B4-BE49-F238E27FC236}">
                <a16:creationId xmlns:a16="http://schemas.microsoft.com/office/drawing/2014/main" id="{B38FD74A-E894-4218-9DDE-728AA54EE23F}"/>
              </a:ext>
            </a:extLst>
          </p:cNvPr>
          <p:cNvSpPr/>
          <p:nvPr/>
        </p:nvSpPr>
        <p:spPr>
          <a:xfrm rot="5400000">
            <a:off x="8458681" y="4053026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maddr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对话气泡: 椭圆形 65">
            <a:extLst>
              <a:ext uri="{FF2B5EF4-FFF2-40B4-BE49-F238E27FC236}">
                <a16:creationId xmlns:a16="http://schemas.microsoft.com/office/drawing/2014/main" id="{930CF732-BD64-4E5A-B533-4FCA8239E91F}"/>
              </a:ext>
            </a:extLst>
          </p:cNvPr>
          <p:cNvSpPr/>
          <p:nvPr/>
        </p:nvSpPr>
        <p:spPr>
          <a:xfrm>
            <a:off x="8114362" y="5636996"/>
            <a:ext cx="864000" cy="200168"/>
          </a:xfrm>
          <a:prstGeom prst="wedgeEllipseCallout">
            <a:avLst>
              <a:gd name="adj1" fmla="val 18086"/>
              <a:gd name="adj2" fmla="val -671353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访存地址</a:t>
            </a:r>
          </a:p>
        </p:txBody>
      </p: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A5BDE8E4-A9F6-4E83-83DD-D971677C3750}"/>
              </a:ext>
            </a:extLst>
          </p:cNvPr>
          <p:cNvSpPr/>
          <p:nvPr/>
        </p:nvSpPr>
        <p:spPr>
          <a:xfrm>
            <a:off x="7954448" y="2454129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3A83157C-3926-41CE-AF28-831BCD90F91C}"/>
              </a:ext>
            </a:extLst>
          </p:cNvPr>
          <p:cNvSpPr txBox="1"/>
          <p:nvPr/>
        </p:nvSpPr>
        <p:spPr>
          <a:xfrm>
            <a:off x="4158007" y="995920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 $t1, 20($t0)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DD1BB73-002B-44FA-A084-83223C138BE4}"/>
              </a:ext>
            </a:extLst>
          </p:cNvPr>
          <p:cNvSpPr txBox="1"/>
          <p:nvPr/>
        </p:nvSpPr>
        <p:spPr>
          <a:xfrm>
            <a:off x="7033477" y="995920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101011 01000 01001 0000000000010100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433A6AC0-2F90-467D-8F40-37CB37649CA9}"/>
              </a:ext>
            </a:extLst>
          </p:cNvPr>
          <p:cNvCxnSpPr>
            <a:cxnSpLocks/>
          </p:cNvCxnSpPr>
          <p:nvPr/>
        </p:nvCxnSpPr>
        <p:spPr>
          <a:xfrm>
            <a:off x="7033477" y="4993379"/>
            <a:ext cx="1899536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EDBB9B97-9833-4C43-BB2E-9C3454889A7E}"/>
              </a:ext>
            </a:extLst>
          </p:cNvPr>
          <p:cNvSpPr/>
          <p:nvPr/>
        </p:nvSpPr>
        <p:spPr>
          <a:xfrm>
            <a:off x="7169988" y="4916968"/>
            <a:ext cx="36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[$t1]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对话气泡: 椭圆形 71">
            <a:extLst>
              <a:ext uri="{FF2B5EF4-FFF2-40B4-BE49-F238E27FC236}">
                <a16:creationId xmlns:a16="http://schemas.microsoft.com/office/drawing/2014/main" id="{42F81ED5-3600-475A-BA98-785596B8BC3A}"/>
              </a:ext>
            </a:extLst>
          </p:cNvPr>
          <p:cNvSpPr/>
          <p:nvPr/>
        </p:nvSpPr>
        <p:spPr>
          <a:xfrm>
            <a:off x="5777562" y="5896076"/>
            <a:ext cx="1300986" cy="200167"/>
          </a:xfrm>
          <a:prstGeom prst="wedgeEllipseCallout">
            <a:avLst>
              <a:gd name="adj1" fmla="val 65689"/>
              <a:gd name="adj2" fmla="val -475938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待存入的数据</a:t>
            </a: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A1AB19FD-6C64-4D25-BE1D-7A27B9C7217A}"/>
              </a:ext>
            </a:extLst>
          </p:cNvPr>
          <p:cNvSpPr/>
          <p:nvPr/>
        </p:nvSpPr>
        <p:spPr>
          <a:xfrm>
            <a:off x="7065848" y="3339628"/>
            <a:ext cx="324000" cy="1331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[$t0]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: 圆角 73">
            <a:extLst>
              <a:ext uri="{FF2B5EF4-FFF2-40B4-BE49-F238E27FC236}">
                <a16:creationId xmlns:a16="http://schemas.microsoft.com/office/drawing/2014/main" id="{E19C32B5-BF92-4AC3-BB42-A07CF34AE11D}"/>
              </a:ext>
            </a:extLst>
          </p:cNvPr>
          <p:cNvSpPr/>
          <p:nvPr/>
        </p:nvSpPr>
        <p:spPr>
          <a:xfrm>
            <a:off x="7065848" y="4579148"/>
            <a:ext cx="360000" cy="13310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0x14</a:t>
            </a:r>
            <a:endParaRPr lang="zh-CN" altLang="en-US" sz="12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8960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61" grpId="0" animBg="1"/>
      <p:bldP spid="62" grpId="0" animBg="1"/>
      <p:bldP spid="64" grpId="0" animBg="1"/>
      <p:bldP spid="65" grpId="0" animBg="1"/>
      <p:bldP spid="66" grpId="0" animBg="1"/>
      <p:bldP spid="67" grpId="0" animBg="1"/>
      <p:bldP spid="71" grpId="0" animBg="1"/>
      <p:bldP spid="72" grpId="0" animBg="1"/>
      <p:bldP spid="73" grpId="0"/>
      <p:bldP spid="7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(MEM)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2394D9C9-5032-4F5D-8B66-57687DC7E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7" y="1021974"/>
            <a:ext cx="10886457" cy="5562201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39D04338-DF03-43EB-A8DF-7A0398E51983}"/>
              </a:ext>
            </a:extLst>
          </p:cNvPr>
          <p:cNvSpPr/>
          <p:nvPr/>
        </p:nvSpPr>
        <p:spPr>
          <a:xfrm>
            <a:off x="9404327" y="2201904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20B30EC2-558E-471D-80BB-B638AF5130C1}"/>
              </a:ext>
            </a:extLst>
          </p:cNvPr>
          <p:cNvSpPr/>
          <p:nvPr/>
        </p:nvSpPr>
        <p:spPr>
          <a:xfrm>
            <a:off x="9638007" y="2069824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A6F834F-7672-43DD-BFE4-47C7EA613A5C}"/>
              </a:ext>
            </a:extLst>
          </p:cNvPr>
          <p:cNvSpPr txBox="1"/>
          <p:nvPr/>
        </p:nvSpPr>
        <p:spPr>
          <a:xfrm>
            <a:off x="4158010" y="1007795"/>
            <a:ext cx="282946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 $t1, 20($t0)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DCCD4AC-6B2A-4152-9167-EC103D82BB7E}"/>
              </a:ext>
            </a:extLst>
          </p:cNvPr>
          <p:cNvSpPr txBox="1"/>
          <p:nvPr/>
        </p:nvSpPr>
        <p:spPr>
          <a:xfrm>
            <a:off x="7033480" y="1007795"/>
            <a:ext cx="4871047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100000 01000 10000 0000000000000101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72B330FB-46E2-4A2B-AE6B-507A3466CA57}"/>
              </a:ext>
            </a:extLst>
          </p:cNvPr>
          <p:cNvSpPr/>
          <p:nvPr/>
        </p:nvSpPr>
        <p:spPr>
          <a:xfrm>
            <a:off x="9869982" y="1928965"/>
            <a:ext cx="156259" cy="15625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F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FA65E60C-B092-4210-B4D3-0CB8B3200059}"/>
              </a:ext>
            </a:extLst>
          </p:cNvPr>
          <p:cNvSpPr/>
          <p:nvPr/>
        </p:nvSpPr>
        <p:spPr>
          <a:xfrm rot="5400000">
            <a:off x="9137108" y="3734538"/>
            <a:ext cx="504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maddr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530C7806-9648-4E0E-9309-A3BBC24F54EF}"/>
              </a:ext>
            </a:extLst>
          </p:cNvPr>
          <p:cNvSpPr/>
          <p:nvPr/>
        </p:nvSpPr>
        <p:spPr>
          <a:xfrm>
            <a:off x="9701925" y="3644834"/>
            <a:ext cx="156259" cy="15625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latin typeface="+mj-ea"/>
                <a:ea typeface="+mj-ea"/>
              </a:rPr>
              <a:t>T</a:t>
            </a:r>
            <a:endParaRPr lang="zh-CN" altLang="en-US" sz="1200" b="1" dirty="0">
              <a:latin typeface="+mj-ea"/>
              <a:ea typeface="+mj-ea"/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F0EE494-54DD-4D02-9A2E-C6338D1F1677}"/>
              </a:ext>
            </a:extLst>
          </p:cNvPr>
          <p:cNvSpPr/>
          <p:nvPr/>
        </p:nvSpPr>
        <p:spPr>
          <a:xfrm rot="5400000">
            <a:off x="10021028" y="3733555"/>
            <a:ext cx="504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1111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B16E4D7-6AA6-44F4-BC97-76270C860EEE}"/>
              </a:ext>
            </a:extLst>
          </p:cNvPr>
          <p:cNvSpPr/>
          <p:nvPr/>
        </p:nvSpPr>
        <p:spPr>
          <a:xfrm>
            <a:off x="10338842" y="2644350"/>
            <a:ext cx="396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0000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CF3D8132-54A4-4A14-8B7A-7A9218A86A79}"/>
              </a:ext>
            </a:extLst>
          </p:cNvPr>
          <p:cNvSpPr/>
          <p:nvPr/>
        </p:nvSpPr>
        <p:spPr>
          <a:xfrm rot="5400000">
            <a:off x="9039932" y="2466004"/>
            <a:ext cx="504000" cy="13310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aluop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ADBA8C4-F3A9-43F2-8331-E1AADF1085D7}"/>
              </a:ext>
            </a:extLst>
          </p:cNvPr>
          <p:cNvCxnSpPr>
            <a:cxnSpLocks/>
          </p:cNvCxnSpPr>
          <p:nvPr/>
        </p:nvCxnSpPr>
        <p:spPr>
          <a:xfrm>
            <a:off x="9174582" y="5007169"/>
            <a:ext cx="463425" cy="0"/>
          </a:xfrm>
          <a:prstGeom prst="line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4F6CDEF5-0A36-4248-AC53-DDD6FD0A57EC}"/>
              </a:ext>
            </a:extLst>
          </p:cNvPr>
          <p:cNvSpPr/>
          <p:nvPr/>
        </p:nvSpPr>
        <p:spPr>
          <a:xfrm>
            <a:off x="9185048" y="4933076"/>
            <a:ext cx="360000" cy="133108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[$t1]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9886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99620" y="278225"/>
            <a:ext cx="3461741" cy="706445"/>
            <a:chOff x="599618" y="278221"/>
            <a:chExt cx="3461741" cy="70644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99618" y="676888"/>
              <a:ext cx="346174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Writeback (WB) Stage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写回阶段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9CA13A9-2DFF-4FC3-9AAF-CF01909536D2}"/>
              </a:ext>
            </a:extLst>
          </p:cNvPr>
          <p:cNvSpPr/>
          <p:nvPr/>
        </p:nvSpPr>
        <p:spPr>
          <a:xfrm>
            <a:off x="1080655" y="1541950"/>
            <a:ext cx="10034649" cy="290932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数据通路与之前的设计相同，不需要修改。</a:t>
            </a:r>
            <a:endParaRPr lang="en-US" altLang="zh-CN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en-US" altLang="zh-CN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由于存储指令已在访存阶段将数据写入数据存储器，因此写回阶段不进行任何操作。</a:t>
            </a:r>
          </a:p>
        </p:txBody>
      </p:sp>
    </p:spTree>
    <p:extLst>
      <p:ext uri="{BB962C8B-B14F-4D97-AF65-F5344CB8AC3E}">
        <p14:creationId xmlns:p14="http://schemas.microsoft.com/office/powerpoint/2010/main" val="273580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52121" y="278225"/>
            <a:ext cx="8020333" cy="730197"/>
            <a:chOff x="552119" y="278221"/>
            <a:chExt cx="8020333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52119" y="700640"/>
              <a:ext cx="72737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 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Non-branch Instructions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73749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经典五级流水线数据通路（非转移类指令）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B4050CC-4427-4968-8029-DBE54DCA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3" y="1011814"/>
            <a:ext cx="10886457" cy="556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5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A4B7FC1-A400-464F-A959-49D12FA4E5B5}"/>
              </a:ext>
            </a:extLst>
          </p:cNvPr>
          <p:cNvSpPr txBox="1"/>
          <p:nvPr/>
        </p:nvSpPr>
        <p:spPr>
          <a:xfrm>
            <a:off x="1258784" y="1989362"/>
            <a:ext cx="9678391" cy="1069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经典五级流水线控制单元的设计</a:t>
            </a:r>
          </a:p>
        </p:txBody>
      </p:sp>
    </p:spTree>
    <p:extLst>
      <p:ext uri="{BB962C8B-B14F-4D97-AF65-F5344CB8AC3E}">
        <p14:creationId xmlns:p14="http://schemas.microsoft.com/office/powerpoint/2010/main" val="2529305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B6DDDE8-2F25-496C-856B-03D8E8CE2D84}"/>
              </a:ext>
            </a:extLst>
          </p:cNvPr>
          <p:cNvGrpSpPr/>
          <p:nvPr/>
        </p:nvGrpSpPr>
        <p:grpSpPr>
          <a:xfrm>
            <a:off x="552121" y="278225"/>
            <a:ext cx="4992837" cy="742071"/>
            <a:chOff x="552119" y="278221"/>
            <a:chExt cx="4992837" cy="74207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324F487-DDDC-497F-BF03-E154A7AF42EB}"/>
                </a:ext>
              </a:extLst>
            </p:cNvPr>
            <p:cNvSpPr/>
            <p:nvPr/>
          </p:nvSpPr>
          <p:spPr>
            <a:xfrm>
              <a:off x="552119" y="712514"/>
              <a:ext cx="481552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Classic 5-stage Pipeline Datapath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8BAF582-BA6B-4FF0-B2E1-E4DC49DDB021}"/>
                </a:ext>
              </a:extLst>
            </p:cNvPr>
            <p:cNvSpPr/>
            <p:nvPr/>
          </p:nvSpPr>
          <p:spPr>
            <a:xfrm>
              <a:off x="1197484" y="278221"/>
              <a:ext cx="4347472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经典五级流水线数据通路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CC2A471F-8779-4185-ABEB-AE2E298E4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45" y="1011814"/>
            <a:ext cx="10886457" cy="556220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C933D55-D4A1-4980-9A59-3584047DA56C}"/>
              </a:ext>
            </a:extLst>
          </p:cNvPr>
          <p:cNvSpPr/>
          <p:nvPr/>
        </p:nvSpPr>
        <p:spPr>
          <a:xfrm>
            <a:off x="4157814" y="1776155"/>
            <a:ext cx="883920" cy="129032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628F6D0-1CE4-473F-BE0C-AB09AFBE1F50}"/>
              </a:ext>
            </a:extLst>
          </p:cNvPr>
          <p:cNvSpPr/>
          <p:nvPr/>
        </p:nvSpPr>
        <p:spPr>
          <a:xfrm>
            <a:off x="9543924" y="2294315"/>
            <a:ext cx="883920" cy="619432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2846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1" y="278225"/>
            <a:ext cx="2630468" cy="721617"/>
            <a:chOff x="575869" y="278221"/>
            <a:chExt cx="2630468" cy="72161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9" y="688764"/>
              <a:ext cx="2630468" cy="3110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Control Unit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控制单元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8108E58A-6E33-4747-8492-FCEB9D26AA23}"/>
              </a:ext>
            </a:extLst>
          </p:cNvPr>
          <p:cNvSpPr/>
          <p:nvPr/>
        </p:nvSpPr>
        <p:spPr>
          <a:xfrm>
            <a:off x="855025" y="1280694"/>
            <a:ext cx="10479562" cy="430515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译码控制单元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DCU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以指令字中的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操作码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功能码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作为输入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生成寄存器使能信号、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Mux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选择信号、指令操作类型信号等控制信号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访存控制单元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MCU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指令内部操作码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aluop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访存地址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maddr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作为输入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生成数据存储器使能信号、写字节使能信号等访存控制信号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25904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3122845" cy="830997"/>
            <a:chOff x="908363" y="278221"/>
            <a:chExt cx="3122845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283372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3: Processor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第三章：处理器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449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回顾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流水线基本概念</a:t>
            </a:r>
            <a:endParaRPr lang="en-US" altLang="zh-CN" sz="3200" dirty="0"/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MiniMIPS32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处理器的整体结构和设计方法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经典五级流水线的设计与实现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指令相关（冒险）及解决办法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ct val="1500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异常处理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281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73EBA524-71EB-474B-AF1E-487E09FB7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1" y="1640459"/>
            <a:ext cx="6404425" cy="4664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4C0EBDB-811D-4F72-B6B2-3B6568C7C980}"/>
              </a:ext>
            </a:extLst>
          </p:cNvPr>
          <p:cNvSpPr txBox="1"/>
          <p:nvPr/>
        </p:nvSpPr>
        <p:spPr>
          <a:xfrm>
            <a:off x="6505368" y="1603576"/>
            <a:ext cx="5663692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第一级译码逻辑（组合逻辑电路）</a:t>
            </a:r>
            <a:endParaRPr lang="en-US" altLang="zh-CN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字段和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字段译码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确定当前具体执行的是哪一条指令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第二级译码逻辑（组合逻辑电路）</a:t>
            </a:r>
            <a:endParaRPr lang="en-US" altLang="zh-CN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800100" lvl="1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对第一级的输出进一步译码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44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确定各种控制信号的具体取值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728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A7122F6-D964-4A09-AFA6-D9B25B864C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0715089"/>
              </p:ext>
            </p:extLst>
          </p:nvPr>
        </p:nvGraphicFramePr>
        <p:xfrm>
          <a:off x="850018" y="1680855"/>
          <a:ext cx="5855582" cy="47413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9636">
                  <a:extLst>
                    <a:ext uri="{9D8B030D-6E8A-4147-A177-3AD203B41FA5}">
                      <a16:colId xmlns:a16="http://schemas.microsoft.com/office/drawing/2014/main" val="1553511375"/>
                    </a:ext>
                  </a:extLst>
                </a:gridCol>
                <a:gridCol w="979293">
                  <a:extLst>
                    <a:ext uri="{9D8B030D-6E8A-4147-A177-3AD203B41FA5}">
                      <a16:colId xmlns:a16="http://schemas.microsoft.com/office/drawing/2014/main" val="2586954434"/>
                    </a:ext>
                  </a:extLst>
                </a:gridCol>
                <a:gridCol w="1870095">
                  <a:extLst>
                    <a:ext uri="{9D8B030D-6E8A-4147-A177-3AD203B41FA5}">
                      <a16:colId xmlns:a16="http://schemas.microsoft.com/office/drawing/2014/main" val="3174486182"/>
                    </a:ext>
                  </a:extLst>
                </a:gridCol>
                <a:gridCol w="1986558">
                  <a:extLst>
                    <a:ext uri="{9D8B030D-6E8A-4147-A177-3AD203B41FA5}">
                      <a16:colId xmlns:a16="http://schemas.microsoft.com/office/drawing/2014/main" val="3539327893"/>
                    </a:ext>
                  </a:extLst>
                </a:gridCol>
              </a:tblGrid>
              <a:tr h="556639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指令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op</a:t>
                      </a:r>
                      <a:r>
                        <a:rPr lang="zh-CN" sz="1800" kern="100">
                          <a:effectLst/>
                          <a:latin typeface="+mj-ea"/>
                          <a:ea typeface="+mj-ea"/>
                        </a:rPr>
                        <a:t>字段</a:t>
                      </a: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[5 : 0]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  <a:latin typeface="+mj-ea"/>
                          <a:ea typeface="+mj-ea"/>
                        </a:rPr>
                        <a:t>func</a:t>
                      </a:r>
                      <a:r>
                        <a:rPr lang="zh-CN" sz="1800" kern="100" dirty="0">
                          <a:effectLst/>
                          <a:latin typeface="+mj-ea"/>
                          <a:ea typeface="+mj-ea"/>
                        </a:rPr>
                        <a:t>字段</a:t>
                      </a: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[5 : 0]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2136747"/>
                  </a:ext>
                </a:extLst>
              </a:tr>
              <a:tr h="261544">
                <a:tc rowSpan="8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</a:rPr>
                        <a:t>R-</a:t>
                      </a:r>
                      <a:r>
                        <a:rPr lang="zh-CN" sz="1800" kern="100">
                          <a:effectLst/>
                        </a:rPr>
                        <a:t>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ADD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100000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72033486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SUBU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100011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810830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SLT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101010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3428062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AND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100100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2790244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MULT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011000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3818457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MFHI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010000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24286301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MFLO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010010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9178162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SLL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000000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3600481"/>
                  </a:ext>
                </a:extLst>
              </a:tr>
              <a:tr h="261544">
                <a:tc rowSpan="8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</a:rPr>
                        <a:t>I-</a:t>
                      </a:r>
                      <a:r>
                        <a:rPr lang="zh-CN" sz="1800" kern="100">
                          <a:effectLst/>
                        </a:rPr>
                        <a:t>型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ORI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001101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3733411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LUI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001111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88064918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ADDIU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001001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8322121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SLTIU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001011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03606020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LB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100000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6872635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LW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100011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5507082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SB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101000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35903326"/>
                  </a:ext>
                </a:extLst>
              </a:tr>
              <a:tr h="26154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SW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+mj-ea"/>
                          <a:ea typeface="+mj-ea"/>
                        </a:rPr>
                        <a:t>101011</a:t>
                      </a:r>
                      <a:endParaRPr lang="zh-CN" sz="18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+mj-ea"/>
                          <a:ea typeface="+mj-ea"/>
                        </a:rPr>
                        <a:t>/</a:t>
                      </a:r>
                      <a:endParaRPr lang="zh-CN" sz="18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2210308"/>
                  </a:ext>
                </a:extLst>
              </a:tr>
            </a:tbl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6E2E16F3-4349-468B-85DF-EB4883BCB8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67574" y="1680855"/>
            <a:ext cx="4022725" cy="480978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91606E0-E2E5-4E5C-86AD-94F177D8122E}"/>
              </a:ext>
            </a:extLst>
          </p:cNvPr>
          <p:cNvSpPr/>
          <p:nvPr/>
        </p:nvSpPr>
        <p:spPr>
          <a:xfrm>
            <a:off x="7223124" y="1661805"/>
            <a:ext cx="4118858" cy="263070"/>
          </a:xfrm>
          <a:prstGeom prst="rect">
            <a:avLst/>
          </a:prstGeom>
          <a:noFill/>
          <a:ln w="28575">
            <a:solidFill>
              <a:srgbClr val="FF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62DA9EC-FA31-4A04-8726-BFF5FA1C403D}"/>
              </a:ext>
            </a:extLst>
          </p:cNvPr>
          <p:cNvSpPr/>
          <p:nvPr/>
        </p:nvSpPr>
        <p:spPr>
          <a:xfrm>
            <a:off x="7223124" y="1971139"/>
            <a:ext cx="4130676" cy="2233386"/>
          </a:xfrm>
          <a:prstGeom prst="rect">
            <a:avLst/>
          </a:prstGeom>
          <a:noFill/>
          <a:ln w="28575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8C87432-BAEF-4993-93F1-009A02242578}"/>
              </a:ext>
            </a:extLst>
          </p:cNvPr>
          <p:cNvSpPr/>
          <p:nvPr/>
        </p:nvSpPr>
        <p:spPr>
          <a:xfrm>
            <a:off x="7223124" y="4257249"/>
            <a:ext cx="4130676" cy="2279650"/>
          </a:xfrm>
          <a:prstGeom prst="rect">
            <a:avLst/>
          </a:prstGeom>
          <a:noFill/>
          <a:ln w="28575">
            <a:solidFill>
              <a:srgbClr val="00CC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第一级译码逻辑的真值表和输出的逻辑表达式</a:t>
            </a:r>
          </a:p>
        </p:txBody>
      </p:sp>
    </p:spTree>
    <p:extLst>
      <p:ext uri="{BB962C8B-B14F-4D97-AF65-F5344CB8AC3E}">
        <p14:creationId xmlns:p14="http://schemas.microsoft.com/office/powerpoint/2010/main" val="2406067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产生的控制信号的含义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F9AEAB5-3DE0-40EC-9184-5748160722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52252"/>
              </p:ext>
            </p:extLst>
          </p:nvPr>
        </p:nvGraphicFramePr>
        <p:xfrm>
          <a:off x="336550" y="1766094"/>
          <a:ext cx="11499849" cy="470456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224918313"/>
                    </a:ext>
                  </a:extLst>
                </a:gridCol>
                <a:gridCol w="10064749">
                  <a:extLst>
                    <a:ext uri="{9D8B030D-6E8A-4147-A177-3AD203B41FA5}">
                      <a16:colId xmlns:a16="http://schemas.microsoft.com/office/drawing/2014/main" val="828065355"/>
                    </a:ext>
                  </a:extLst>
                </a:gridCol>
              </a:tblGrid>
              <a:tr h="24305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含义和取值情况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216464031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rreg1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通用寄存器</a:t>
                      </a: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堆读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使能信号</a:t>
                      </a: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无效，即不从读端口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读取数据；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有效，即从读端口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读取数据。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896841957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rreg2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通用寄存器堆</a:t>
                      </a: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使能信号</a:t>
                      </a:r>
                      <a:r>
                        <a:rPr lang="en-US" alt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无效，即不从读端口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读取数据；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有效，即从读端口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读取数据。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783028923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wreg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通用寄存器</a:t>
                      </a: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</a:t>
                      </a:r>
                      <a:r>
                        <a:rPr lang="zh-CN" alt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</a:t>
                      </a: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</a:t>
                      </a:r>
                      <a:r>
                        <a:rPr lang="zh-CN" altLang="zh-CN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端口无效，即指令运算结果不写入寄存器；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堆写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端口有效，即指令运行结果写入寄存器。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347426268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whilo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HILO</a:t>
                      </a:r>
                      <a:r>
                        <a:rPr 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</a:t>
                      </a:r>
                      <a:r>
                        <a:rPr lang="zh-CN" alt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写</a:t>
                      </a:r>
                      <a:r>
                        <a:rPr 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表示指令运算结果不写入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HILO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表示指令运行结果写入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HILO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747045889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aluop[7 : 0]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内部操作码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：用于控制执行阶段对指令进行的具体操作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（多条指令可能具有相同的内部操作码）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共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，可满足扩展的需要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544821975"/>
                  </a:ext>
                </a:extLst>
              </a:tr>
              <a:tr h="220508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alutype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[2 : 0]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操作类型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：用于指定指令的操作类型，共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位。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操作类型有：算术运算（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）、逻辑运算（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010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）、数据移动（</a:t>
                      </a:r>
                      <a:r>
                        <a:rPr lang="en-US" alt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011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以及移位运算（</a:t>
                      </a:r>
                      <a:r>
                        <a:rPr lang="en-US" altLang="zh-CN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</a:t>
                      </a: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994625476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移位使能信号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表示选择寄存器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的数据作为源操作数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src1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表示选择移位位数</a:t>
                      </a:r>
                      <a:r>
                        <a:rPr lang="en-US" sz="12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作为源操作数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src1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603266324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immsel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立即数使能信号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 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表示选择寄存器</a:t>
                      </a:r>
                      <a:r>
                        <a:rPr lang="zh-CN" altLang="en-US" sz="1200" kern="100" dirty="0">
                          <a:solidFill>
                            <a:schemeClr val="dk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端口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的数据作为源操作数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src2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表示选择立即数作为源操作数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src2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803692267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rtsel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目的寄存器选择信号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表示由指令字的</a:t>
                      </a:r>
                      <a:r>
                        <a:rPr lang="en-US" sz="12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rd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字段确定目的寄存器的索引；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表示由指令字的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字段确定目的寄存器的索引。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3358373869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sext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符号扩展使能信号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表示对指令字的立即数字段做无符号扩展；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表示对指令字的立即数字段做符号扩展。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2259213873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upper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加载高半字使能信号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表示选择立即数扩展的结果；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表示选择立即数左移动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位的结果（仅对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LUI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指令有效）。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4237014815"/>
                  </a:ext>
                </a:extLst>
              </a:tr>
              <a:tr h="3855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mreg</a:t>
                      </a:r>
                      <a:endParaRPr lang="zh-CN" sz="12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altLang="en-US" sz="12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存储器到寄存器使能信号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表示将执行阶段的运算结果写入目的寄存器；</a:t>
                      </a:r>
                      <a:r>
                        <a:rPr 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表示将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从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存储器中的</a:t>
                      </a:r>
                      <a:r>
                        <a:rPr lang="zh-CN" altLang="en-US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读取</a:t>
                      </a:r>
                      <a:r>
                        <a:rPr lang="zh-CN" sz="12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数据写入目的寄存器</a:t>
                      </a:r>
                      <a:endParaRPr lang="zh-CN" sz="12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4392" marR="54392" marT="0" marB="0" anchor="ctr"/>
                </a:tc>
                <a:extLst>
                  <a:ext uri="{0D108BD9-81ED-4DB2-BD59-A6C34878D82A}">
                    <a16:rowId xmlns:a16="http://schemas.microsoft.com/office/drawing/2014/main" val="15136920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006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产生的控制信号的真值表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E8C701-BFDC-4053-A82A-CE53F70FB9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7802159"/>
              </p:ext>
            </p:extLst>
          </p:nvPr>
        </p:nvGraphicFramePr>
        <p:xfrm>
          <a:off x="355600" y="1747900"/>
          <a:ext cx="11499844" cy="452754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65032">
                  <a:extLst>
                    <a:ext uri="{9D8B030D-6E8A-4147-A177-3AD203B41FA5}">
                      <a16:colId xmlns:a16="http://schemas.microsoft.com/office/drawing/2014/main" val="3160839134"/>
                    </a:ext>
                  </a:extLst>
                </a:gridCol>
                <a:gridCol w="859379">
                  <a:extLst>
                    <a:ext uri="{9D8B030D-6E8A-4147-A177-3AD203B41FA5}">
                      <a16:colId xmlns:a16="http://schemas.microsoft.com/office/drawing/2014/main" val="3132493422"/>
                    </a:ext>
                  </a:extLst>
                </a:gridCol>
                <a:gridCol w="859379">
                  <a:extLst>
                    <a:ext uri="{9D8B030D-6E8A-4147-A177-3AD203B41FA5}">
                      <a16:colId xmlns:a16="http://schemas.microsoft.com/office/drawing/2014/main" val="2720177998"/>
                    </a:ext>
                  </a:extLst>
                </a:gridCol>
                <a:gridCol w="859379">
                  <a:extLst>
                    <a:ext uri="{9D8B030D-6E8A-4147-A177-3AD203B41FA5}">
                      <a16:colId xmlns:a16="http://schemas.microsoft.com/office/drawing/2014/main" val="3989731133"/>
                    </a:ext>
                  </a:extLst>
                </a:gridCol>
                <a:gridCol w="1014455">
                  <a:extLst>
                    <a:ext uri="{9D8B030D-6E8A-4147-A177-3AD203B41FA5}">
                      <a16:colId xmlns:a16="http://schemas.microsoft.com/office/drawing/2014/main" val="3724328864"/>
                    </a:ext>
                  </a:extLst>
                </a:gridCol>
                <a:gridCol w="1014455">
                  <a:extLst>
                    <a:ext uri="{9D8B030D-6E8A-4147-A177-3AD203B41FA5}">
                      <a16:colId xmlns:a16="http://schemas.microsoft.com/office/drawing/2014/main" val="2595955380"/>
                    </a:ext>
                  </a:extLst>
                </a:gridCol>
                <a:gridCol w="1081121">
                  <a:extLst>
                    <a:ext uri="{9D8B030D-6E8A-4147-A177-3AD203B41FA5}">
                      <a16:colId xmlns:a16="http://schemas.microsoft.com/office/drawing/2014/main" val="1391343769"/>
                    </a:ext>
                  </a:extLst>
                </a:gridCol>
                <a:gridCol w="645713">
                  <a:extLst>
                    <a:ext uri="{9D8B030D-6E8A-4147-A177-3AD203B41FA5}">
                      <a16:colId xmlns:a16="http://schemas.microsoft.com/office/drawing/2014/main" val="1288821295"/>
                    </a:ext>
                  </a:extLst>
                </a:gridCol>
                <a:gridCol w="863417">
                  <a:extLst>
                    <a:ext uri="{9D8B030D-6E8A-4147-A177-3AD203B41FA5}">
                      <a16:colId xmlns:a16="http://schemas.microsoft.com/office/drawing/2014/main" val="2423196494"/>
                    </a:ext>
                  </a:extLst>
                </a:gridCol>
                <a:gridCol w="857763">
                  <a:extLst>
                    <a:ext uri="{9D8B030D-6E8A-4147-A177-3AD203B41FA5}">
                      <a16:colId xmlns:a16="http://schemas.microsoft.com/office/drawing/2014/main" val="93229361"/>
                    </a:ext>
                  </a:extLst>
                </a:gridCol>
                <a:gridCol w="860186">
                  <a:extLst>
                    <a:ext uri="{9D8B030D-6E8A-4147-A177-3AD203B41FA5}">
                      <a16:colId xmlns:a16="http://schemas.microsoft.com/office/drawing/2014/main" val="3737315909"/>
                    </a:ext>
                  </a:extLst>
                </a:gridCol>
                <a:gridCol w="860186">
                  <a:extLst>
                    <a:ext uri="{9D8B030D-6E8A-4147-A177-3AD203B41FA5}">
                      <a16:colId xmlns:a16="http://schemas.microsoft.com/office/drawing/2014/main" val="3457744552"/>
                    </a:ext>
                  </a:extLst>
                </a:gridCol>
                <a:gridCol w="859379">
                  <a:extLst>
                    <a:ext uri="{9D8B030D-6E8A-4147-A177-3AD203B41FA5}">
                      <a16:colId xmlns:a16="http://schemas.microsoft.com/office/drawing/2014/main" val="1367723603"/>
                    </a:ext>
                  </a:extLst>
                </a:gridCol>
              </a:tblGrid>
              <a:tr h="238292"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1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控制信号</a:t>
                      </a:r>
                      <a:endParaRPr lang="zh-CN" sz="14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519861"/>
                  </a:ext>
                </a:extLst>
              </a:tr>
              <a:tr h="47658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rreg1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rreg2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wreg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whilo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[7:0]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+mj-ea"/>
                          <a:ea typeface="+mj-ea"/>
                        </a:rPr>
                        <a:t>alutype</a:t>
                      </a: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[2:0]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shift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immsel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rtsel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sext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upper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mreg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9029309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0001 1000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80995872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SUBU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0001 1011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3989380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0010 0110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28490244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0001 1100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09885917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MULT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0001 0100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XXX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42140685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MFHI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0000 1100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011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101673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MFLO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0000 1101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011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7524860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SLL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0001 0001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4775558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ADDIU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0001 1001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444590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SLTIU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0010 0111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4611623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ORI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0001 1101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5503436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LUI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0000 0101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7367374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1001 0000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8267281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endParaRPr lang="zh-CN" sz="1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1001 0010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5235537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1001 1000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5552520"/>
                  </a:ext>
                </a:extLst>
              </a:tr>
              <a:tr h="23829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endParaRPr lang="zh-CN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1001 1010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001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latin typeface="+mj-ea"/>
                          <a:ea typeface="+mj-ea"/>
                        </a:rPr>
                        <a:t>1</a:t>
                      </a:r>
                      <a:endParaRPr lang="zh-CN" sz="1400" kern="10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0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latin typeface="+mj-ea"/>
                          <a:ea typeface="+mj-ea"/>
                        </a:rPr>
                        <a:t>X</a:t>
                      </a:r>
                      <a:endParaRPr lang="zh-CN" sz="1400" kern="100" dirty="0">
                        <a:effectLst/>
                        <a:latin typeface="+mj-ea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4117044"/>
                  </a:ext>
                </a:extLst>
              </a:tr>
            </a:tbl>
          </a:graphicData>
        </a:graphic>
      </p:graphicFrame>
      <p:grpSp>
        <p:nvGrpSpPr>
          <p:cNvPr id="9" name="组合 8">
            <a:extLst>
              <a:ext uri="{FF2B5EF4-FFF2-40B4-BE49-F238E27FC236}">
                <a16:creationId xmlns:a16="http://schemas.microsoft.com/office/drawing/2014/main" id="{8087F9A6-1A24-484C-912A-3C89A4AB7C75}"/>
              </a:ext>
            </a:extLst>
          </p:cNvPr>
          <p:cNvGrpSpPr/>
          <p:nvPr/>
        </p:nvGrpSpPr>
        <p:grpSpPr>
          <a:xfrm>
            <a:off x="1517650" y="2487675"/>
            <a:ext cx="1104900" cy="158750"/>
            <a:chOff x="1517650" y="2511425"/>
            <a:chExt cx="1104900" cy="158750"/>
          </a:xfrm>
          <a:solidFill>
            <a:srgbClr val="EAEFF7"/>
          </a:solidFill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65B072A-E72A-40EA-9519-06DEA18B1DBD}"/>
                </a:ext>
              </a:extLst>
            </p:cNvPr>
            <p:cNvSpPr/>
            <p:nvPr/>
          </p:nvSpPr>
          <p:spPr>
            <a:xfrm>
              <a:off x="1517650" y="2511425"/>
              <a:ext cx="25400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B2A52C8-D27F-4197-A784-55AC67229753}"/>
                </a:ext>
              </a:extLst>
            </p:cNvPr>
            <p:cNvSpPr/>
            <p:nvPr/>
          </p:nvSpPr>
          <p:spPr>
            <a:xfrm>
              <a:off x="2368550" y="2511425"/>
              <a:ext cx="25400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DD77D97-9941-488D-B437-D48966C7D880}"/>
              </a:ext>
            </a:extLst>
          </p:cNvPr>
          <p:cNvGrpSpPr/>
          <p:nvPr/>
        </p:nvGrpSpPr>
        <p:grpSpPr>
          <a:xfrm>
            <a:off x="3232150" y="2487675"/>
            <a:ext cx="1187450" cy="158750"/>
            <a:chOff x="3232150" y="2511425"/>
            <a:chExt cx="1187450" cy="15875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0ECC341-7E22-4CC8-A3BA-C3AEC066C377}"/>
                </a:ext>
              </a:extLst>
            </p:cNvPr>
            <p:cNvSpPr/>
            <p:nvPr/>
          </p:nvSpPr>
          <p:spPr>
            <a:xfrm>
              <a:off x="3232150" y="2511425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solidFill>
                <a:srgbClr val="EAE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BD4C33B-8816-4C22-8D4A-C91FC2BD7E67}"/>
                </a:ext>
              </a:extLst>
            </p:cNvPr>
            <p:cNvSpPr/>
            <p:nvPr/>
          </p:nvSpPr>
          <p:spPr>
            <a:xfrm>
              <a:off x="4165600" y="2511425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solidFill>
                <a:srgbClr val="EAEFF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DB7549E-2AE9-4E4C-91AA-9413022F9FE0}"/>
              </a:ext>
            </a:extLst>
          </p:cNvPr>
          <p:cNvSpPr/>
          <p:nvPr/>
        </p:nvSpPr>
        <p:spPr>
          <a:xfrm>
            <a:off x="709295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5696873-ECF5-42E9-BFF9-8A596747AD55}"/>
              </a:ext>
            </a:extLst>
          </p:cNvPr>
          <p:cNvSpPr/>
          <p:nvPr/>
        </p:nvSpPr>
        <p:spPr>
          <a:xfrm>
            <a:off x="784860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7C07D37-1242-465D-901F-8C8CFBBB4DD5}"/>
              </a:ext>
            </a:extLst>
          </p:cNvPr>
          <p:cNvSpPr/>
          <p:nvPr/>
        </p:nvSpPr>
        <p:spPr>
          <a:xfrm>
            <a:off x="872490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56411E-B823-4118-A192-936EFDCA675A}"/>
              </a:ext>
            </a:extLst>
          </p:cNvPr>
          <p:cNvSpPr/>
          <p:nvPr/>
        </p:nvSpPr>
        <p:spPr>
          <a:xfrm>
            <a:off x="957580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091756A-F3FA-4F39-B9AF-FE736067B0B3}"/>
              </a:ext>
            </a:extLst>
          </p:cNvPr>
          <p:cNvSpPr/>
          <p:nvPr/>
        </p:nvSpPr>
        <p:spPr>
          <a:xfrm>
            <a:off x="1042035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D16001A-57C9-4A21-8328-C54BC446AC1C}"/>
              </a:ext>
            </a:extLst>
          </p:cNvPr>
          <p:cNvSpPr/>
          <p:nvPr/>
        </p:nvSpPr>
        <p:spPr>
          <a:xfrm>
            <a:off x="11347450" y="2487675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6FC8B06-1964-4AD1-9F55-B6CF86455D63}"/>
              </a:ext>
            </a:extLst>
          </p:cNvPr>
          <p:cNvGrpSpPr/>
          <p:nvPr/>
        </p:nvGrpSpPr>
        <p:grpSpPr>
          <a:xfrm>
            <a:off x="4889500" y="2487675"/>
            <a:ext cx="1924050" cy="158750"/>
            <a:chOff x="4889500" y="2511425"/>
            <a:chExt cx="1924050" cy="158750"/>
          </a:xfrm>
          <a:solidFill>
            <a:srgbClr val="EAEFF7"/>
          </a:solidFill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F3EEF30C-6FA1-4BC2-A1EC-D3D7D47004F8}"/>
                </a:ext>
              </a:extLst>
            </p:cNvPr>
            <p:cNvSpPr/>
            <p:nvPr/>
          </p:nvSpPr>
          <p:spPr>
            <a:xfrm>
              <a:off x="4889500" y="2511425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22A5A87-2C8F-4760-990C-B9FFE9354504}"/>
                </a:ext>
              </a:extLst>
            </p:cNvPr>
            <p:cNvSpPr/>
            <p:nvPr/>
          </p:nvSpPr>
          <p:spPr>
            <a:xfrm>
              <a:off x="5969000" y="2511425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A7C1FDA-FD39-47DF-875A-1E3B9CF908FE}"/>
              </a:ext>
            </a:extLst>
          </p:cNvPr>
          <p:cNvGrpSpPr/>
          <p:nvPr/>
        </p:nvGrpSpPr>
        <p:grpSpPr>
          <a:xfrm>
            <a:off x="1495549" y="3456750"/>
            <a:ext cx="1104900" cy="158750"/>
            <a:chOff x="1495549" y="3480500"/>
            <a:chExt cx="1104900" cy="15875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1D94121C-AAEA-4924-A083-21BA17E7F667}"/>
                </a:ext>
              </a:extLst>
            </p:cNvPr>
            <p:cNvSpPr/>
            <p:nvPr/>
          </p:nvSpPr>
          <p:spPr>
            <a:xfrm>
              <a:off x="1495549" y="3480500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02F2E53B-B9F7-48B2-92E9-D85523A26E8E}"/>
                </a:ext>
              </a:extLst>
            </p:cNvPr>
            <p:cNvSpPr/>
            <p:nvPr/>
          </p:nvSpPr>
          <p:spPr>
            <a:xfrm>
              <a:off x="2346449" y="3480500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577F119-F665-4962-A80B-C047A7E3DE69}"/>
              </a:ext>
            </a:extLst>
          </p:cNvPr>
          <p:cNvGrpSpPr/>
          <p:nvPr/>
        </p:nvGrpSpPr>
        <p:grpSpPr>
          <a:xfrm>
            <a:off x="3210049" y="3456750"/>
            <a:ext cx="1187450" cy="158750"/>
            <a:chOff x="3210049" y="3480500"/>
            <a:chExt cx="1187450" cy="15875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055956BF-3109-4E4B-9B7B-0E452575467C}"/>
                </a:ext>
              </a:extLst>
            </p:cNvPr>
            <p:cNvSpPr/>
            <p:nvPr/>
          </p:nvSpPr>
          <p:spPr>
            <a:xfrm>
              <a:off x="3210049" y="3480500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D67852D-2360-480D-834B-99C7B1D30232}"/>
                </a:ext>
              </a:extLst>
            </p:cNvPr>
            <p:cNvSpPr/>
            <p:nvPr/>
          </p:nvSpPr>
          <p:spPr>
            <a:xfrm>
              <a:off x="4143499" y="3480500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ED9B2F3E-F60F-4352-8096-46B9A12446FC}"/>
              </a:ext>
            </a:extLst>
          </p:cNvPr>
          <p:cNvSpPr/>
          <p:nvPr/>
        </p:nvSpPr>
        <p:spPr>
          <a:xfrm>
            <a:off x="707084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03EE31B-5EC2-4E31-80D4-679938FA7D5F}"/>
              </a:ext>
            </a:extLst>
          </p:cNvPr>
          <p:cNvSpPr/>
          <p:nvPr/>
        </p:nvSpPr>
        <p:spPr>
          <a:xfrm>
            <a:off x="782649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88E6253-95AD-46C5-ABA8-05049033B51D}"/>
              </a:ext>
            </a:extLst>
          </p:cNvPr>
          <p:cNvSpPr/>
          <p:nvPr/>
        </p:nvSpPr>
        <p:spPr>
          <a:xfrm>
            <a:off x="870279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AEFFBF4C-28E0-433C-8BBB-CD0F96448ED9}"/>
              </a:ext>
            </a:extLst>
          </p:cNvPr>
          <p:cNvSpPr/>
          <p:nvPr/>
        </p:nvSpPr>
        <p:spPr>
          <a:xfrm>
            <a:off x="955369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93EBF47-5A01-462F-8747-47A4A6E6EBDF}"/>
              </a:ext>
            </a:extLst>
          </p:cNvPr>
          <p:cNvSpPr/>
          <p:nvPr/>
        </p:nvSpPr>
        <p:spPr>
          <a:xfrm>
            <a:off x="1039824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6CF3D5E-805D-41D7-843F-317B25C907B2}"/>
              </a:ext>
            </a:extLst>
          </p:cNvPr>
          <p:cNvSpPr/>
          <p:nvPr/>
        </p:nvSpPr>
        <p:spPr>
          <a:xfrm>
            <a:off x="11325349" y="3456750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5DA4C9D-9597-42E0-8869-9A8E150C2A80}"/>
              </a:ext>
            </a:extLst>
          </p:cNvPr>
          <p:cNvSpPr/>
          <p:nvPr/>
        </p:nvSpPr>
        <p:spPr>
          <a:xfrm>
            <a:off x="4888339" y="3456750"/>
            <a:ext cx="84455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1FB342-512E-4687-989A-44A4A8C75CA9}"/>
              </a:ext>
            </a:extLst>
          </p:cNvPr>
          <p:cNvSpPr/>
          <p:nvPr/>
        </p:nvSpPr>
        <p:spPr>
          <a:xfrm>
            <a:off x="5946899" y="3456750"/>
            <a:ext cx="84455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304EC01-6277-4634-8F06-6DB02BA9F2B4}"/>
              </a:ext>
            </a:extLst>
          </p:cNvPr>
          <p:cNvGrpSpPr/>
          <p:nvPr/>
        </p:nvGrpSpPr>
        <p:grpSpPr>
          <a:xfrm>
            <a:off x="1495548" y="3938383"/>
            <a:ext cx="10083800" cy="158750"/>
            <a:chOff x="1495548" y="3962133"/>
            <a:chExt cx="10083800" cy="158750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FFCCBF9-50C0-40B3-92A8-38EA8369B911}"/>
                </a:ext>
              </a:extLst>
            </p:cNvPr>
            <p:cNvSpPr/>
            <p:nvPr/>
          </p:nvSpPr>
          <p:spPr>
            <a:xfrm>
              <a:off x="14955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8C814E32-EB07-440C-80F7-50E7A1F01751}"/>
                </a:ext>
              </a:extLst>
            </p:cNvPr>
            <p:cNvSpPr/>
            <p:nvPr/>
          </p:nvSpPr>
          <p:spPr>
            <a:xfrm>
              <a:off x="23464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35FF29D5-2CE1-4CEA-9685-7A7A704A503B}"/>
                </a:ext>
              </a:extLst>
            </p:cNvPr>
            <p:cNvSpPr/>
            <p:nvPr/>
          </p:nvSpPr>
          <p:spPr>
            <a:xfrm>
              <a:off x="32100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7256804-FB40-445B-B118-1E160DBD675D}"/>
                </a:ext>
              </a:extLst>
            </p:cNvPr>
            <p:cNvSpPr/>
            <p:nvPr/>
          </p:nvSpPr>
          <p:spPr>
            <a:xfrm>
              <a:off x="414349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6E2AB285-865C-424B-863B-62BC4F3E48DD}"/>
                </a:ext>
              </a:extLst>
            </p:cNvPr>
            <p:cNvSpPr/>
            <p:nvPr/>
          </p:nvSpPr>
          <p:spPr>
            <a:xfrm>
              <a:off x="70708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46E5219-B117-4289-A88E-9A89F77F0EEE}"/>
                </a:ext>
              </a:extLst>
            </p:cNvPr>
            <p:cNvSpPr/>
            <p:nvPr/>
          </p:nvSpPr>
          <p:spPr>
            <a:xfrm>
              <a:off x="782649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AD3105F-0944-4F1C-B962-FDF84D9FD9FB}"/>
                </a:ext>
              </a:extLst>
            </p:cNvPr>
            <p:cNvSpPr/>
            <p:nvPr/>
          </p:nvSpPr>
          <p:spPr>
            <a:xfrm>
              <a:off x="870279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AA434921-C5DD-4A99-9725-2A98A45D26B4}"/>
                </a:ext>
              </a:extLst>
            </p:cNvPr>
            <p:cNvSpPr/>
            <p:nvPr/>
          </p:nvSpPr>
          <p:spPr>
            <a:xfrm>
              <a:off x="955369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36710D6-45D6-4FEF-80A4-012B4E615462}"/>
                </a:ext>
              </a:extLst>
            </p:cNvPr>
            <p:cNvSpPr/>
            <p:nvPr/>
          </p:nvSpPr>
          <p:spPr>
            <a:xfrm>
              <a:off x="103982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5D309A3-46D4-46C6-9CB8-78075D2149BD}"/>
                </a:ext>
              </a:extLst>
            </p:cNvPr>
            <p:cNvSpPr/>
            <p:nvPr/>
          </p:nvSpPr>
          <p:spPr>
            <a:xfrm>
              <a:off x="11325348" y="39621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2CAABCB-3BED-4DBD-8B82-D1C3E9C737CA}"/>
                </a:ext>
              </a:extLst>
            </p:cNvPr>
            <p:cNvSpPr/>
            <p:nvPr/>
          </p:nvSpPr>
          <p:spPr>
            <a:xfrm>
              <a:off x="4867398" y="396213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E4124BEC-6C54-46F5-9A5C-2B01C20F7D18}"/>
                </a:ext>
              </a:extLst>
            </p:cNvPr>
            <p:cNvSpPr/>
            <p:nvPr/>
          </p:nvSpPr>
          <p:spPr>
            <a:xfrm>
              <a:off x="5946898" y="396213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45126BE8-C005-4243-A836-3710C0E02BD3}"/>
              </a:ext>
            </a:extLst>
          </p:cNvPr>
          <p:cNvGrpSpPr/>
          <p:nvPr/>
        </p:nvGrpSpPr>
        <p:grpSpPr>
          <a:xfrm>
            <a:off x="1509508" y="4406053"/>
            <a:ext cx="1104900" cy="158750"/>
            <a:chOff x="1509508" y="4429803"/>
            <a:chExt cx="1104900" cy="158750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F2CF9708-0C6F-447D-9D9E-0B1282907B4F}"/>
                </a:ext>
              </a:extLst>
            </p:cNvPr>
            <p:cNvSpPr/>
            <p:nvPr/>
          </p:nvSpPr>
          <p:spPr>
            <a:xfrm>
              <a:off x="1509508" y="442980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54ACC798-967B-4DA2-9011-57A5FCEDA319}"/>
                </a:ext>
              </a:extLst>
            </p:cNvPr>
            <p:cNvSpPr/>
            <p:nvPr/>
          </p:nvSpPr>
          <p:spPr>
            <a:xfrm>
              <a:off x="2360408" y="442980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19EE2E4C-1546-4DAA-95D8-2780411D2DB9}"/>
              </a:ext>
            </a:extLst>
          </p:cNvPr>
          <p:cNvGrpSpPr/>
          <p:nvPr/>
        </p:nvGrpSpPr>
        <p:grpSpPr>
          <a:xfrm>
            <a:off x="3224008" y="4406053"/>
            <a:ext cx="1187450" cy="158750"/>
            <a:chOff x="3224008" y="4429803"/>
            <a:chExt cx="1187450" cy="158750"/>
          </a:xfrm>
        </p:grpSpPr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DDB67381-73EC-4F47-9D63-C7944EEF488E}"/>
                </a:ext>
              </a:extLst>
            </p:cNvPr>
            <p:cNvSpPr/>
            <p:nvPr/>
          </p:nvSpPr>
          <p:spPr>
            <a:xfrm>
              <a:off x="3224008" y="442980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>
              <a:extLst>
                <a:ext uri="{FF2B5EF4-FFF2-40B4-BE49-F238E27FC236}">
                  <a16:creationId xmlns:a16="http://schemas.microsoft.com/office/drawing/2014/main" id="{C8CF7F6F-2BEC-4D27-824F-5896B95DE813}"/>
                </a:ext>
              </a:extLst>
            </p:cNvPr>
            <p:cNvSpPr/>
            <p:nvPr/>
          </p:nvSpPr>
          <p:spPr>
            <a:xfrm>
              <a:off x="4157458" y="442980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B269CC5A-97D9-4C49-8E16-0CDE29D2446D}"/>
              </a:ext>
            </a:extLst>
          </p:cNvPr>
          <p:cNvSpPr/>
          <p:nvPr/>
        </p:nvSpPr>
        <p:spPr>
          <a:xfrm>
            <a:off x="708480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A452010-EDD7-4326-BA05-14B85C130AE8}"/>
              </a:ext>
            </a:extLst>
          </p:cNvPr>
          <p:cNvSpPr/>
          <p:nvPr/>
        </p:nvSpPr>
        <p:spPr>
          <a:xfrm>
            <a:off x="784045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43A61DE-07E9-4044-B4A4-BF3C2DE024FD}"/>
              </a:ext>
            </a:extLst>
          </p:cNvPr>
          <p:cNvSpPr/>
          <p:nvPr/>
        </p:nvSpPr>
        <p:spPr>
          <a:xfrm>
            <a:off x="871675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257F625-C590-4D0D-995C-CA9E367D8007}"/>
              </a:ext>
            </a:extLst>
          </p:cNvPr>
          <p:cNvSpPr/>
          <p:nvPr/>
        </p:nvSpPr>
        <p:spPr>
          <a:xfrm>
            <a:off x="956765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F501B9A-8E67-41A8-8243-1BD93BD20465}"/>
              </a:ext>
            </a:extLst>
          </p:cNvPr>
          <p:cNvSpPr/>
          <p:nvPr/>
        </p:nvSpPr>
        <p:spPr>
          <a:xfrm>
            <a:off x="1041220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E2B47CFA-CD6D-4ADF-B29E-813F64FA7763}"/>
              </a:ext>
            </a:extLst>
          </p:cNvPr>
          <p:cNvSpPr/>
          <p:nvPr/>
        </p:nvSpPr>
        <p:spPr>
          <a:xfrm>
            <a:off x="11339308" y="440605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75EDB331-01F5-4453-9990-48BD7916EF73}"/>
              </a:ext>
            </a:extLst>
          </p:cNvPr>
          <p:cNvGrpSpPr/>
          <p:nvPr/>
        </p:nvGrpSpPr>
        <p:grpSpPr>
          <a:xfrm>
            <a:off x="4881358" y="4406053"/>
            <a:ext cx="1924050" cy="158750"/>
            <a:chOff x="4881358" y="4429803"/>
            <a:chExt cx="1924050" cy="15875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14ED376D-D162-40E6-AB2E-AD63322358AE}"/>
                </a:ext>
              </a:extLst>
            </p:cNvPr>
            <p:cNvSpPr/>
            <p:nvPr/>
          </p:nvSpPr>
          <p:spPr>
            <a:xfrm>
              <a:off x="4881358" y="442980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25B858BE-FA7D-4C96-9EB2-A2BC839C932B}"/>
                </a:ext>
              </a:extLst>
            </p:cNvPr>
            <p:cNvSpPr/>
            <p:nvPr/>
          </p:nvSpPr>
          <p:spPr>
            <a:xfrm>
              <a:off x="5960858" y="442980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FC50A45-6E7F-4A2D-9E22-E74107A3EB30}"/>
              </a:ext>
            </a:extLst>
          </p:cNvPr>
          <p:cNvGrpSpPr/>
          <p:nvPr/>
        </p:nvGrpSpPr>
        <p:grpSpPr>
          <a:xfrm>
            <a:off x="1537429" y="5355363"/>
            <a:ext cx="1104900" cy="158750"/>
            <a:chOff x="1537429" y="5379113"/>
            <a:chExt cx="1104900" cy="15875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6F744CD1-EC8E-473F-8971-EEC087F258D6}"/>
                </a:ext>
              </a:extLst>
            </p:cNvPr>
            <p:cNvSpPr/>
            <p:nvPr/>
          </p:nvSpPr>
          <p:spPr>
            <a:xfrm>
              <a:off x="15374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700FA60-CC35-4342-82C8-6F0F7A20A607}"/>
                </a:ext>
              </a:extLst>
            </p:cNvPr>
            <p:cNvSpPr/>
            <p:nvPr/>
          </p:nvSpPr>
          <p:spPr>
            <a:xfrm>
              <a:off x="23883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AED2C285-82AB-48E8-BDD0-16768159940F}"/>
              </a:ext>
            </a:extLst>
          </p:cNvPr>
          <p:cNvGrpSpPr/>
          <p:nvPr/>
        </p:nvGrpSpPr>
        <p:grpSpPr>
          <a:xfrm>
            <a:off x="3251929" y="5355363"/>
            <a:ext cx="1187450" cy="158750"/>
            <a:chOff x="3251929" y="5379113"/>
            <a:chExt cx="1187450" cy="158750"/>
          </a:xfrm>
        </p:grpSpPr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B53D76DE-08BF-4B41-BEF8-8C06818C79D6}"/>
                </a:ext>
              </a:extLst>
            </p:cNvPr>
            <p:cNvSpPr/>
            <p:nvPr/>
          </p:nvSpPr>
          <p:spPr>
            <a:xfrm>
              <a:off x="32519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A5DCA83D-023D-4878-A297-D17D14131450}"/>
                </a:ext>
              </a:extLst>
            </p:cNvPr>
            <p:cNvSpPr/>
            <p:nvPr/>
          </p:nvSpPr>
          <p:spPr>
            <a:xfrm>
              <a:off x="418537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7" name="矩形 76">
            <a:extLst>
              <a:ext uri="{FF2B5EF4-FFF2-40B4-BE49-F238E27FC236}">
                <a16:creationId xmlns:a16="http://schemas.microsoft.com/office/drawing/2014/main" id="{43032B17-6F4B-4765-91E4-E45254BDDD94}"/>
              </a:ext>
            </a:extLst>
          </p:cNvPr>
          <p:cNvSpPr/>
          <p:nvPr/>
        </p:nvSpPr>
        <p:spPr>
          <a:xfrm>
            <a:off x="711272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03A388C-F484-420D-B5FF-92CE460E523C}"/>
              </a:ext>
            </a:extLst>
          </p:cNvPr>
          <p:cNvSpPr/>
          <p:nvPr/>
        </p:nvSpPr>
        <p:spPr>
          <a:xfrm>
            <a:off x="786837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C2879F09-5B5C-4540-98AA-45F6D269D062}"/>
              </a:ext>
            </a:extLst>
          </p:cNvPr>
          <p:cNvSpPr/>
          <p:nvPr/>
        </p:nvSpPr>
        <p:spPr>
          <a:xfrm>
            <a:off x="874467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15D0CC2-DF10-4BCF-B68A-9F5486F4132C}"/>
              </a:ext>
            </a:extLst>
          </p:cNvPr>
          <p:cNvSpPr/>
          <p:nvPr/>
        </p:nvSpPr>
        <p:spPr>
          <a:xfrm>
            <a:off x="959557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A2E8904D-6263-4B67-83D2-B21DC91E33E0}"/>
              </a:ext>
            </a:extLst>
          </p:cNvPr>
          <p:cNvSpPr/>
          <p:nvPr/>
        </p:nvSpPr>
        <p:spPr>
          <a:xfrm>
            <a:off x="1044012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D7407CEE-AA1D-44DB-BC83-D7DA5A49302A}"/>
              </a:ext>
            </a:extLst>
          </p:cNvPr>
          <p:cNvSpPr/>
          <p:nvPr/>
        </p:nvSpPr>
        <p:spPr>
          <a:xfrm>
            <a:off x="11367229" y="5355363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99804BE-02FA-4EDC-91A1-035469CA5063}"/>
              </a:ext>
            </a:extLst>
          </p:cNvPr>
          <p:cNvGrpSpPr/>
          <p:nvPr/>
        </p:nvGrpSpPr>
        <p:grpSpPr>
          <a:xfrm>
            <a:off x="4909279" y="5355363"/>
            <a:ext cx="1924050" cy="158750"/>
            <a:chOff x="4909279" y="5379113"/>
            <a:chExt cx="1924050" cy="158750"/>
          </a:xfrm>
          <a:solidFill>
            <a:srgbClr val="EAEFF7"/>
          </a:solidFill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E453DB41-5EDA-4EB8-9027-383340138A38}"/>
                </a:ext>
              </a:extLst>
            </p:cNvPr>
            <p:cNvSpPr/>
            <p:nvPr/>
          </p:nvSpPr>
          <p:spPr>
            <a:xfrm>
              <a:off x="4909279" y="5379113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7126BEB3-A0A0-4198-9E62-A909D54817B2}"/>
                </a:ext>
              </a:extLst>
            </p:cNvPr>
            <p:cNvSpPr/>
            <p:nvPr/>
          </p:nvSpPr>
          <p:spPr>
            <a:xfrm>
              <a:off x="5988779" y="5379113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D5509B33-C67B-4263-9945-2BE1BEEB0F6E}"/>
              </a:ext>
            </a:extLst>
          </p:cNvPr>
          <p:cNvGrpSpPr/>
          <p:nvPr/>
        </p:nvGrpSpPr>
        <p:grpSpPr>
          <a:xfrm>
            <a:off x="1509507" y="2737795"/>
            <a:ext cx="10097759" cy="639216"/>
            <a:chOff x="1509507" y="2761545"/>
            <a:chExt cx="10097759" cy="639216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95A7A93-C0B1-490E-B322-651EA819D5EB}"/>
                </a:ext>
              </a:extLst>
            </p:cNvPr>
            <p:cNvSpPr/>
            <p:nvPr/>
          </p:nvSpPr>
          <p:spPr>
            <a:xfrm>
              <a:off x="15095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C56487EE-60BB-4A23-B66A-08B669E1A50F}"/>
                </a:ext>
              </a:extLst>
            </p:cNvPr>
            <p:cNvSpPr/>
            <p:nvPr/>
          </p:nvSpPr>
          <p:spPr>
            <a:xfrm>
              <a:off x="23604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40D059CC-C945-4DF7-A002-2AE0FB674FDA}"/>
                </a:ext>
              </a:extLst>
            </p:cNvPr>
            <p:cNvSpPr/>
            <p:nvPr/>
          </p:nvSpPr>
          <p:spPr>
            <a:xfrm>
              <a:off x="32240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A28E077C-5723-4B41-BE02-5F6413B3949D}"/>
                </a:ext>
              </a:extLst>
            </p:cNvPr>
            <p:cNvSpPr/>
            <p:nvPr/>
          </p:nvSpPr>
          <p:spPr>
            <a:xfrm>
              <a:off x="415745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DD6CAC16-B2C2-4DCD-97CE-018B3BFE7FFC}"/>
                </a:ext>
              </a:extLst>
            </p:cNvPr>
            <p:cNvSpPr/>
            <p:nvPr/>
          </p:nvSpPr>
          <p:spPr>
            <a:xfrm>
              <a:off x="70848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C9286AC4-0F2A-47C2-A541-802E729F541E}"/>
                </a:ext>
              </a:extLst>
            </p:cNvPr>
            <p:cNvSpPr/>
            <p:nvPr/>
          </p:nvSpPr>
          <p:spPr>
            <a:xfrm>
              <a:off x="784045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5F857FA7-7500-4C98-824C-1FE37C417F1D}"/>
                </a:ext>
              </a:extLst>
            </p:cNvPr>
            <p:cNvSpPr/>
            <p:nvPr/>
          </p:nvSpPr>
          <p:spPr>
            <a:xfrm>
              <a:off x="871675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725F51AB-541A-4219-A2AC-EA50CEFE52E3}"/>
                </a:ext>
              </a:extLst>
            </p:cNvPr>
            <p:cNvSpPr/>
            <p:nvPr/>
          </p:nvSpPr>
          <p:spPr>
            <a:xfrm>
              <a:off x="956765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AE264D7-A113-4F7D-8591-C2C77D5B4756}"/>
                </a:ext>
              </a:extLst>
            </p:cNvPr>
            <p:cNvSpPr/>
            <p:nvPr/>
          </p:nvSpPr>
          <p:spPr>
            <a:xfrm>
              <a:off x="104122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D556417E-9EB7-4EBC-BE92-13060C548F7F}"/>
                </a:ext>
              </a:extLst>
            </p:cNvPr>
            <p:cNvSpPr/>
            <p:nvPr/>
          </p:nvSpPr>
          <p:spPr>
            <a:xfrm>
              <a:off x="11339307" y="301283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59E9982B-42AF-4259-886C-1070C36F230A}"/>
                </a:ext>
              </a:extLst>
            </p:cNvPr>
            <p:cNvSpPr/>
            <p:nvPr/>
          </p:nvSpPr>
          <p:spPr>
            <a:xfrm>
              <a:off x="4881357" y="301283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97AB8FD-0F18-4C4E-B9C3-E71C7AD80255}"/>
                </a:ext>
              </a:extLst>
            </p:cNvPr>
            <p:cNvSpPr/>
            <p:nvPr/>
          </p:nvSpPr>
          <p:spPr>
            <a:xfrm>
              <a:off x="5960857" y="3012833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04273EA1-35FB-4231-9526-FAEA15636B27}"/>
                </a:ext>
              </a:extLst>
            </p:cNvPr>
            <p:cNvSpPr/>
            <p:nvPr/>
          </p:nvSpPr>
          <p:spPr>
            <a:xfrm>
              <a:off x="15234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FB866597-A118-4CFE-A0A7-4ACA20F6F3CA}"/>
                </a:ext>
              </a:extLst>
            </p:cNvPr>
            <p:cNvSpPr/>
            <p:nvPr/>
          </p:nvSpPr>
          <p:spPr>
            <a:xfrm>
              <a:off x="23743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161734F5-47D7-4284-9500-DEC143A7F17E}"/>
                </a:ext>
              </a:extLst>
            </p:cNvPr>
            <p:cNvSpPr/>
            <p:nvPr/>
          </p:nvSpPr>
          <p:spPr>
            <a:xfrm>
              <a:off x="32379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AFC5CC44-2780-4347-83B9-A3F98A73233F}"/>
                </a:ext>
              </a:extLst>
            </p:cNvPr>
            <p:cNvSpPr/>
            <p:nvPr/>
          </p:nvSpPr>
          <p:spPr>
            <a:xfrm>
              <a:off x="417141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9DFC68CB-D2A3-493E-8768-1CE08B4286DC}"/>
                </a:ext>
              </a:extLst>
            </p:cNvPr>
            <p:cNvSpPr/>
            <p:nvPr/>
          </p:nvSpPr>
          <p:spPr>
            <a:xfrm>
              <a:off x="70987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3498C798-4BEB-485B-8C16-DE1007560862}"/>
                </a:ext>
              </a:extLst>
            </p:cNvPr>
            <p:cNvSpPr/>
            <p:nvPr/>
          </p:nvSpPr>
          <p:spPr>
            <a:xfrm>
              <a:off x="785441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86D8A48A-23D0-4B0D-808B-25BF65D8EFCB}"/>
                </a:ext>
              </a:extLst>
            </p:cNvPr>
            <p:cNvSpPr/>
            <p:nvPr/>
          </p:nvSpPr>
          <p:spPr>
            <a:xfrm>
              <a:off x="873071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F13EEF8-3B5C-40FD-84BA-9B9438C913FB}"/>
                </a:ext>
              </a:extLst>
            </p:cNvPr>
            <p:cNvSpPr/>
            <p:nvPr/>
          </p:nvSpPr>
          <p:spPr>
            <a:xfrm>
              <a:off x="958161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FC5B5087-6DA0-42AA-B9D2-B4F61D3A92F3}"/>
                </a:ext>
              </a:extLst>
            </p:cNvPr>
            <p:cNvSpPr/>
            <p:nvPr/>
          </p:nvSpPr>
          <p:spPr>
            <a:xfrm>
              <a:off x="104261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6EC33D20-C78E-4568-9656-C003A9DA3365}"/>
                </a:ext>
              </a:extLst>
            </p:cNvPr>
            <p:cNvSpPr/>
            <p:nvPr/>
          </p:nvSpPr>
          <p:spPr>
            <a:xfrm>
              <a:off x="11353266" y="276154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4EC5BDD-5E9B-413F-94EB-F1D1F487312E}"/>
                </a:ext>
              </a:extLst>
            </p:cNvPr>
            <p:cNvSpPr/>
            <p:nvPr/>
          </p:nvSpPr>
          <p:spPr>
            <a:xfrm>
              <a:off x="4895316" y="2761545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E6DBDD4C-80FD-45C1-B230-40D8453653CA}"/>
                </a:ext>
              </a:extLst>
            </p:cNvPr>
            <p:cNvSpPr/>
            <p:nvPr/>
          </p:nvSpPr>
          <p:spPr>
            <a:xfrm>
              <a:off x="5974816" y="2761545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B32FFA2A-082B-4333-96B7-B22E9539C2C2}"/>
                </a:ext>
              </a:extLst>
            </p:cNvPr>
            <p:cNvSpPr/>
            <p:nvPr/>
          </p:nvSpPr>
          <p:spPr>
            <a:xfrm>
              <a:off x="15153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D8D8526-8882-4325-9394-47D52F3FDF8E}"/>
                </a:ext>
              </a:extLst>
            </p:cNvPr>
            <p:cNvSpPr/>
            <p:nvPr/>
          </p:nvSpPr>
          <p:spPr>
            <a:xfrm>
              <a:off x="23662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5B107E39-2E1C-4034-BD39-A8D68B967F25}"/>
                </a:ext>
              </a:extLst>
            </p:cNvPr>
            <p:cNvSpPr/>
            <p:nvPr/>
          </p:nvSpPr>
          <p:spPr>
            <a:xfrm>
              <a:off x="32298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438797E9-DF8F-49A7-BF6A-966F0F543F66}"/>
                </a:ext>
              </a:extLst>
            </p:cNvPr>
            <p:cNvSpPr/>
            <p:nvPr/>
          </p:nvSpPr>
          <p:spPr>
            <a:xfrm>
              <a:off x="416327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6B9F64AE-BBAA-471F-8F4B-1797868EDA05}"/>
                </a:ext>
              </a:extLst>
            </p:cNvPr>
            <p:cNvSpPr/>
            <p:nvPr/>
          </p:nvSpPr>
          <p:spPr>
            <a:xfrm>
              <a:off x="70906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A73B9E61-6F80-4B96-8A49-E121474D1FA9}"/>
                </a:ext>
              </a:extLst>
            </p:cNvPr>
            <p:cNvSpPr/>
            <p:nvPr/>
          </p:nvSpPr>
          <p:spPr>
            <a:xfrm>
              <a:off x="784627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810718A-834C-481F-A18A-D74EE2D21207}"/>
                </a:ext>
              </a:extLst>
            </p:cNvPr>
            <p:cNvSpPr/>
            <p:nvPr/>
          </p:nvSpPr>
          <p:spPr>
            <a:xfrm>
              <a:off x="872257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46AF4F2E-2DFC-4E3A-9005-E415865B9A7F}"/>
                </a:ext>
              </a:extLst>
            </p:cNvPr>
            <p:cNvSpPr/>
            <p:nvPr/>
          </p:nvSpPr>
          <p:spPr>
            <a:xfrm>
              <a:off x="957347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C336E5A3-983A-4E44-BCA3-2B300AC6B612}"/>
                </a:ext>
              </a:extLst>
            </p:cNvPr>
            <p:cNvSpPr/>
            <p:nvPr/>
          </p:nvSpPr>
          <p:spPr>
            <a:xfrm>
              <a:off x="104180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189E5B91-D72B-4035-B18F-58662289D567}"/>
                </a:ext>
              </a:extLst>
            </p:cNvPr>
            <p:cNvSpPr/>
            <p:nvPr/>
          </p:nvSpPr>
          <p:spPr>
            <a:xfrm>
              <a:off x="11345125" y="324201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23F70B1D-351C-4B01-8174-FEE7C4791117}"/>
                </a:ext>
              </a:extLst>
            </p:cNvPr>
            <p:cNvSpPr/>
            <p:nvPr/>
          </p:nvSpPr>
          <p:spPr>
            <a:xfrm>
              <a:off x="4887175" y="3242011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6A4EE4E1-749F-460C-A7CA-0E567133680C}"/>
                </a:ext>
              </a:extLst>
            </p:cNvPr>
            <p:cNvSpPr/>
            <p:nvPr/>
          </p:nvSpPr>
          <p:spPr>
            <a:xfrm>
              <a:off x="5966675" y="3242011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9118D1DA-4D30-49FD-8677-A21841D0B045}"/>
              </a:ext>
            </a:extLst>
          </p:cNvPr>
          <p:cNvGrpSpPr/>
          <p:nvPr/>
        </p:nvGrpSpPr>
        <p:grpSpPr>
          <a:xfrm>
            <a:off x="1522304" y="3692911"/>
            <a:ext cx="1104900" cy="158750"/>
            <a:chOff x="1522304" y="3716661"/>
            <a:chExt cx="1104900" cy="158750"/>
          </a:xfrm>
        </p:grpSpPr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99163745-9706-4B75-BDF2-D19656A5B7BD}"/>
                </a:ext>
              </a:extLst>
            </p:cNvPr>
            <p:cNvSpPr/>
            <p:nvPr/>
          </p:nvSpPr>
          <p:spPr>
            <a:xfrm>
              <a:off x="1522304" y="37166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BADF0BCD-4897-458B-9E6B-EBA94DFF4EED}"/>
                </a:ext>
              </a:extLst>
            </p:cNvPr>
            <p:cNvSpPr/>
            <p:nvPr/>
          </p:nvSpPr>
          <p:spPr>
            <a:xfrm>
              <a:off x="2373204" y="37166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0F052FE2-B92A-4EE7-B447-B9EDB5A2E15B}"/>
              </a:ext>
            </a:extLst>
          </p:cNvPr>
          <p:cNvGrpSpPr/>
          <p:nvPr/>
        </p:nvGrpSpPr>
        <p:grpSpPr>
          <a:xfrm>
            <a:off x="3236804" y="3692911"/>
            <a:ext cx="1187450" cy="158750"/>
            <a:chOff x="3236804" y="3716661"/>
            <a:chExt cx="1187450" cy="158750"/>
          </a:xfrm>
        </p:grpSpPr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0E6BA376-0727-4899-8DFD-50C40561B115}"/>
                </a:ext>
              </a:extLst>
            </p:cNvPr>
            <p:cNvSpPr/>
            <p:nvPr/>
          </p:nvSpPr>
          <p:spPr>
            <a:xfrm>
              <a:off x="3236804" y="37166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矩形 127">
              <a:extLst>
                <a:ext uri="{FF2B5EF4-FFF2-40B4-BE49-F238E27FC236}">
                  <a16:creationId xmlns:a16="http://schemas.microsoft.com/office/drawing/2014/main" id="{4C000060-A5D6-4D0D-9467-ADFFE00FAAB7}"/>
                </a:ext>
              </a:extLst>
            </p:cNvPr>
            <p:cNvSpPr/>
            <p:nvPr/>
          </p:nvSpPr>
          <p:spPr>
            <a:xfrm>
              <a:off x="4170254" y="37166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矩形 128">
            <a:extLst>
              <a:ext uri="{FF2B5EF4-FFF2-40B4-BE49-F238E27FC236}">
                <a16:creationId xmlns:a16="http://schemas.microsoft.com/office/drawing/2014/main" id="{A6991146-59EB-48D5-9AF7-A8BAA7988389}"/>
              </a:ext>
            </a:extLst>
          </p:cNvPr>
          <p:cNvSpPr/>
          <p:nvPr/>
        </p:nvSpPr>
        <p:spPr>
          <a:xfrm>
            <a:off x="709760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666A7460-7B7E-47BB-9266-3E13A2725ABE}"/>
              </a:ext>
            </a:extLst>
          </p:cNvPr>
          <p:cNvSpPr/>
          <p:nvPr/>
        </p:nvSpPr>
        <p:spPr>
          <a:xfrm>
            <a:off x="785325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43F51395-798E-406F-ACA6-FA59195BC8D1}"/>
              </a:ext>
            </a:extLst>
          </p:cNvPr>
          <p:cNvSpPr/>
          <p:nvPr/>
        </p:nvSpPr>
        <p:spPr>
          <a:xfrm>
            <a:off x="872955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>
            <a:extLst>
              <a:ext uri="{FF2B5EF4-FFF2-40B4-BE49-F238E27FC236}">
                <a16:creationId xmlns:a16="http://schemas.microsoft.com/office/drawing/2014/main" id="{2C39FBBE-67F0-4E0C-AB4F-100A5B46BAAD}"/>
              </a:ext>
            </a:extLst>
          </p:cNvPr>
          <p:cNvSpPr/>
          <p:nvPr/>
        </p:nvSpPr>
        <p:spPr>
          <a:xfrm>
            <a:off x="958045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1AF07905-F148-4BD4-93D7-BB5BFE0EFD36}"/>
              </a:ext>
            </a:extLst>
          </p:cNvPr>
          <p:cNvSpPr/>
          <p:nvPr/>
        </p:nvSpPr>
        <p:spPr>
          <a:xfrm>
            <a:off x="1042500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4F5AA42-FE8A-4818-A4D8-C4236EE8847D}"/>
              </a:ext>
            </a:extLst>
          </p:cNvPr>
          <p:cNvSpPr/>
          <p:nvPr/>
        </p:nvSpPr>
        <p:spPr>
          <a:xfrm>
            <a:off x="11352104" y="36929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0A0BE6A1-ECE9-4283-8922-5B622111F065}"/>
              </a:ext>
            </a:extLst>
          </p:cNvPr>
          <p:cNvGrpSpPr/>
          <p:nvPr/>
        </p:nvGrpSpPr>
        <p:grpSpPr>
          <a:xfrm>
            <a:off x="4894154" y="3692911"/>
            <a:ext cx="1924050" cy="158750"/>
            <a:chOff x="4894154" y="3716661"/>
            <a:chExt cx="1924050" cy="158750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FAD3E6F0-FEAE-419A-B3A8-6CD6239D9FA0}"/>
                </a:ext>
              </a:extLst>
            </p:cNvPr>
            <p:cNvSpPr/>
            <p:nvPr/>
          </p:nvSpPr>
          <p:spPr>
            <a:xfrm>
              <a:off x="4894154" y="3716661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B964518F-49DF-41EC-8894-1B5A1401DA8A}"/>
                </a:ext>
              </a:extLst>
            </p:cNvPr>
            <p:cNvSpPr/>
            <p:nvPr/>
          </p:nvSpPr>
          <p:spPr>
            <a:xfrm>
              <a:off x="5973654" y="3716661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B1A5D9A-A617-46DB-92DD-F0736654A761}"/>
              </a:ext>
            </a:extLst>
          </p:cNvPr>
          <p:cNvGrpSpPr/>
          <p:nvPr/>
        </p:nvGrpSpPr>
        <p:grpSpPr>
          <a:xfrm>
            <a:off x="1522302" y="4160585"/>
            <a:ext cx="1104900" cy="158750"/>
            <a:chOff x="1522302" y="4184335"/>
            <a:chExt cx="1104900" cy="158750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2FC4B7D8-FECC-4725-8E0A-1878459D7C47}"/>
                </a:ext>
              </a:extLst>
            </p:cNvPr>
            <p:cNvSpPr/>
            <p:nvPr/>
          </p:nvSpPr>
          <p:spPr>
            <a:xfrm>
              <a:off x="1522302" y="418433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A93E479C-7ECA-4737-AA34-49E5CCF003A9}"/>
                </a:ext>
              </a:extLst>
            </p:cNvPr>
            <p:cNvSpPr/>
            <p:nvPr/>
          </p:nvSpPr>
          <p:spPr>
            <a:xfrm>
              <a:off x="2373202" y="418433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C455CFF4-04AC-4414-8F46-BB58A529D67A}"/>
              </a:ext>
            </a:extLst>
          </p:cNvPr>
          <p:cNvGrpSpPr/>
          <p:nvPr/>
        </p:nvGrpSpPr>
        <p:grpSpPr>
          <a:xfrm>
            <a:off x="3236802" y="4160585"/>
            <a:ext cx="1187450" cy="158750"/>
            <a:chOff x="3236802" y="4184335"/>
            <a:chExt cx="1187450" cy="158750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18C51927-7EE1-4744-A26E-8B5BC408125D}"/>
                </a:ext>
              </a:extLst>
            </p:cNvPr>
            <p:cNvSpPr/>
            <p:nvPr/>
          </p:nvSpPr>
          <p:spPr>
            <a:xfrm>
              <a:off x="3236802" y="418433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4C8DF480-308C-4C43-B7A6-BAE49B0B1E6C}"/>
                </a:ext>
              </a:extLst>
            </p:cNvPr>
            <p:cNvSpPr/>
            <p:nvPr/>
          </p:nvSpPr>
          <p:spPr>
            <a:xfrm>
              <a:off x="4170252" y="4184335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4" name="矩形 143">
            <a:extLst>
              <a:ext uri="{FF2B5EF4-FFF2-40B4-BE49-F238E27FC236}">
                <a16:creationId xmlns:a16="http://schemas.microsoft.com/office/drawing/2014/main" id="{558016D3-F7F4-4405-BA6E-8A1C65595FCD}"/>
              </a:ext>
            </a:extLst>
          </p:cNvPr>
          <p:cNvSpPr/>
          <p:nvPr/>
        </p:nvSpPr>
        <p:spPr>
          <a:xfrm>
            <a:off x="709760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0BE4146F-46A8-4FA7-B23A-B0EB7A0B73D9}"/>
              </a:ext>
            </a:extLst>
          </p:cNvPr>
          <p:cNvSpPr/>
          <p:nvPr/>
        </p:nvSpPr>
        <p:spPr>
          <a:xfrm>
            <a:off x="785325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矩形 145">
            <a:extLst>
              <a:ext uri="{FF2B5EF4-FFF2-40B4-BE49-F238E27FC236}">
                <a16:creationId xmlns:a16="http://schemas.microsoft.com/office/drawing/2014/main" id="{2C880343-B9F3-42C2-BADD-3C387A216221}"/>
              </a:ext>
            </a:extLst>
          </p:cNvPr>
          <p:cNvSpPr/>
          <p:nvPr/>
        </p:nvSpPr>
        <p:spPr>
          <a:xfrm>
            <a:off x="872955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E67C4A73-94D7-4DFD-AB7D-CCDF775AB286}"/>
              </a:ext>
            </a:extLst>
          </p:cNvPr>
          <p:cNvSpPr/>
          <p:nvPr/>
        </p:nvSpPr>
        <p:spPr>
          <a:xfrm>
            <a:off x="958045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4A54B04A-97DE-4457-BAFA-4A29BD862BAB}"/>
              </a:ext>
            </a:extLst>
          </p:cNvPr>
          <p:cNvSpPr/>
          <p:nvPr/>
        </p:nvSpPr>
        <p:spPr>
          <a:xfrm>
            <a:off x="1042500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9" name="矩形 148">
            <a:extLst>
              <a:ext uri="{FF2B5EF4-FFF2-40B4-BE49-F238E27FC236}">
                <a16:creationId xmlns:a16="http://schemas.microsoft.com/office/drawing/2014/main" id="{FF8A328F-BE5D-4C59-A8ED-18F1FDE0BEDD}"/>
              </a:ext>
            </a:extLst>
          </p:cNvPr>
          <p:cNvSpPr/>
          <p:nvPr/>
        </p:nvSpPr>
        <p:spPr>
          <a:xfrm>
            <a:off x="11352102" y="4160585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7FD4358C-73A0-456F-8781-FAF86E49A552}"/>
              </a:ext>
            </a:extLst>
          </p:cNvPr>
          <p:cNvGrpSpPr/>
          <p:nvPr/>
        </p:nvGrpSpPr>
        <p:grpSpPr>
          <a:xfrm>
            <a:off x="4894152" y="4160585"/>
            <a:ext cx="1924050" cy="158750"/>
            <a:chOff x="4894152" y="4184335"/>
            <a:chExt cx="1924050" cy="158750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FE609D3C-9BB2-4F58-8874-F8AAFEBDC9F2}"/>
                </a:ext>
              </a:extLst>
            </p:cNvPr>
            <p:cNvSpPr/>
            <p:nvPr/>
          </p:nvSpPr>
          <p:spPr>
            <a:xfrm>
              <a:off x="4894152" y="4184335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15A99FE9-915C-49BF-A59C-5DD538597407}"/>
                </a:ext>
              </a:extLst>
            </p:cNvPr>
            <p:cNvSpPr/>
            <p:nvPr/>
          </p:nvSpPr>
          <p:spPr>
            <a:xfrm>
              <a:off x="5973652" y="4184335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30C6A14E-47E7-411C-B68A-B963CAF61B98}"/>
              </a:ext>
            </a:extLst>
          </p:cNvPr>
          <p:cNvGrpSpPr/>
          <p:nvPr/>
        </p:nvGrpSpPr>
        <p:grpSpPr>
          <a:xfrm>
            <a:off x="1536265" y="4642213"/>
            <a:ext cx="10098921" cy="404226"/>
            <a:chOff x="1536265" y="4665963"/>
            <a:chExt cx="10098921" cy="404226"/>
          </a:xfrm>
        </p:grpSpPr>
        <p:sp>
          <p:nvSpPr>
            <p:cNvPr id="154" name="矩形 153">
              <a:extLst>
                <a:ext uri="{FF2B5EF4-FFF2-40B4-BE49-F238E27FC236}">
                  <a16:creationId xmlns:a16="http://schemas.microsoft.com/office/drawing/2014/main" id="{850F645E-6D43-4787-AD07-092B2F5460B4}"/>
                </a:ext>
              </a:extLst>
            </p:cNvPr>
            <p:cNvSpPr/>
            <p:nvPr/>
          </p:nvSpPr>
          <p:spPr>
            <a:xfrm>
              <a:off x="15513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154">
              <a:extLst>
                <a:ext uri="{FF2B5EF4-FFF2-40B4-BE49-F238E27FC236}">
                  <a16:creationId xmlns:a16="http://schemas.microsoft.com/office/drawing/2014/main" id="{21BE96A3-94C8-4709-92F7-9D49E2E591A9}"/>
                </a:ext>
              </a:extLst>
            </p:cNvPr>
            <p:cNvSpPr/>
            <p:nvPr/>
          </p:nvSpPr>
          <p:spPr>
            <a:xfrm>
              <a:off x="24022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155">
              <a:extLst>
                <a:ext uri="{FF2B5EF4-FFF2-40B4-BE49-F238E27FC236}">
                  <a16:creationId xmlns:a16="http://schemas.microsoft.com/office/drawing/2014/main" id="{AC958614-CC27-4D65-B1C4-ADDDA4D7D44D}"/>
                </a:ext>
              </a:extLst>
            </p:cNvPr>
            <p:cNvSpPr/>
            <p:nvPr/>
          </p:nvSpPr>
          <p:spPr>
            <a:xfrm>
              <a:off x="32658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9E8B36DF-7EBF-4725-9A4A-7148DF7EF751}"/>
                </a:ext>
              </a:extLst>
            </p:cNvPr>
            <p:cNvSpPr/>
            <p:nvPr/>
          </p:nvSpPr>
          <p:spPr>
            <a:xfrm>
              <a:off x="419933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157">
              <a:extLst>
                <a:ext uri="{FF2B5EF4-FFF2-40B4-BE49-F238E27FC236}">
                  <a16:creationId xmlns:a16="http://schemas.microsoft.com/office/drawing/2014/main" id="{02167FE5-0BCE-46CF-9775-5B961F88D660}"/>
                </a:ext>
              </a:extLst>
            </p:cNvPr>
            <p:cNvSpPr/>
            <p:nvPr/>
          </p:nvSpPr>
          <p:spPr>
            <a:xfrm>
              <a:off x="71266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DE7A6036-BF86-4390-94E3-CF508746360A}"/>
                </a:ext>
              </a:extLst>
            </p:cNvPr>
            <p:cNvSpPr/>
            <p:nvPr/>
          </p:nvSpPr>
          <p:spPr>
            <a:xfrm>
              <a:off x="788233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159">
              <a:extLst>
                <a:ext uri="{FF2B5EF4-FFF2-40B4-BE49-F238E27FC236}">
                  <a16:creationId xmlns:a16="http://schemas.microsoft.com/office/drawing/2014/main" id="{02AE8564-54A6-437C-8D61-CBF691FBFABC}"/>
                </a:ext>
              </a:extLst>
            </p:cNvPr>
            <p:cNvSpPr/>
            <p:nvPr/>
          </p:nvSpPr>
          <p:spPr>
            <a:xfrm>
              <a:off x="875863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16E50AB8-8471-4D88-80F3-508CF6BA2DB2}"/>
                </a:ext>
              </a:extLst>
            </p:cNvPr>
            <p:cNvSpPr/>
            <p:nvPr/>
          </p:nvSpPr>
          <p:spPr>
            <a:xfrm>
              <a:off x="960953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0D862B6E-B469-46BC-B2E3-28244E88F6F7}"/>
                </a:ext>
              </a:extLst>
            </p:cNvPr>
            <p:cNvSpPr/>
            <p:nvPr/>
          </p:nvSpPr>
          <p:spPr>
            <a:xfrm>
              <a:off x="104540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974A6ED1-FDA0-4702-BD50-4D409D78FDFD}"/>
                </a:ext>
              </a:extLst>
            </p:cNvPr>
            <p:cNvSpPr/>
            <p:nvPr/>
          </p:nvSpPr>
          <p:spPr>
            <a:xfrm>
              <a:off x="11381186" y="4911439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EDD79E72-8884-4B73-8E51-83016EC8FC72}"/>
                </a:ext>
              </a:extLst>
            </p:cNvPr>
            <p:cNvSpPr/>
            <p:nvPr/>
          </p:nvSpPr>
          <p:spPr>
            <a:xfrm>
              <a:off x="4913404" y="4911439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矩形 164">
              <a:extLst>
                <a:ext uri="{FF2B5EF4-FFF2-40B4-BE49-F238E27FC236}">
                  <a16:creationId xmlns:a16="http://schemas.microsoft.com/office/drawing/2014/main" id="{1A889C73-7259-4225-B496-068781C0C56C}"/>
                </a:ext>
              </a:extLst>
            </p:cNvPr>
            <p:cNvSpPr/>
            <p:nvPr/>
          </p:nvSpPr>
          <p:spPr>
            <a:xfrm>
              <a:off x="6002736" y="4911439"/>
              <a:ext cx="84455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矩形 165">
              <a:extLst>
                <a:ext uri="{FF2B5EF4-FFF2-40B4-BE49-F238E27FC236}">
                  <a16:creationId xmlns:a16="http://schemas.microsoft.com/office/drawing/2014/main" id="{8DB8BFD6-3252-4845-A14D-A3FE898F114D}"/>
                </a:ext>
              </a:extLst>
            </p:cNvPr>
            <p:cNvSpPr/>
            <p:nvPr/>
          </p:nvSpPr>
          <p:spPr>
            <a:xfrm>
              <a:off x="15362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719453B2-D33C-49BD-9E1B-7C77AB9618A8}"/>
                </a:ext>
              </a:extLst>
            </p:cNvPr>
            <p:cNvSpPr/>
            <p:nvPr/>
          </p:nvSpPr>
          <p:spPr>
            <a:xfrm>
              <a:off x="23871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71BB0685-3319-4BB3-B9F1-860E47D48652}"/>
                </a:ext>
              </a:extLst>
            </p:cNvPr>
            <p:cNvSpPr/>
            <p:nvPr/>
          </p:nvSpPr>
          <p:spPr>
            <a:xfrm>
              <a:off x="32507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B25AAD88-D161-4139-9038-2B57D1C588D4}"/>
                </a:ext>
              </a:extLst>
            </p:cNvPr>
            <p:cNvSpPr/>
            <p:nvPr/>
          </p:nvSpPr>
          <p:spPr>
            <a:xfrm>
              <a:off x="418421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86F9F806-5FE8-4BC8-8EF7-BC89BD57CE81}"/>
                </a:ext>
              </a:extLst>
            </p:cNvPr>
            <p:cNvSpPr/>
            <p:nvPr/>
          </p:nvSpPr>
          <p:spPr>
            <a:xfrm>
              <a:off x="71115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170">
              <a:extLst>
                <a:ext uri="{FF2B5EF4-FFF2-40B4-BE49-F238E27FC236}">
                  <a16:creationId xmlns:a16="http://schemas.microsoft.com/office/drawing/2014/main" id="{BBC9A15F-6383-4B89-9A42-7230A3A3AF49}"/>
                </a:ext>
              </a:extLst>
            </p:cNvPr>
            <p:cNvSpPr/>
            <p:nvPr/>
          </p:nvSpPr>
          <p:spPr>
            <a:xfrm>
              <a:off x="786721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171">
              <a:extLst>
                <a:ext uri="{FF2B5EF4-FFF2-40B4-BE49-F238E27FC236}">
                  <a16:creationId xmlns:a16="http://schemas.microsoft.com/office/drawing/2014/main" id="{21832950-B3B2-4E56-ACF7-156EFFFFFBE2}"/>
                </a:ext>
              </a:extLst>
            </p:cNvPr>
            <p:cNvSpPr/>
            <p:nvPr/>
          </p:nvSpPr>
          <p:spPr>
            <a:xfrm>
              <a:off x="874351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172">
              <a:extLst>
                <a:ext uri="{FF2B5EF4-FFF2-40B4-BE49-F238E27FC236}">
                  <a16:creationId xmlns:a16="http://schemas.microsoft.com/office/drawing/2014/main" id="{609CBDAA-FB20-42CC-A1A7-151369F5E250}"/>
                </a:ext>
              </a:extLst>
            </p:cNvPr>
            <p:cNvSpPr/>
            <p:nvPr/>
          </p:nvSpPr>
          <p:spPr>
            <a:xfrm>
              <a:off x="959441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173">
              <a:extLst>
                <a:ext uri="{FF2B5EF4-FFF2-40B4-BE49-F238E27FC236}">
                  <a16:creationId xmlns:a16="http://schemas.microsoft.com/office/drawing/2014/main" id="{119F4F53-7DB7-495C-8E94-BDE6927BD403}"/>
                </a:ext>
              </a:extLst>
            </p:cNvPr>
            <p:cNvSpPr/>
            <p:nvPr/>
          </p:nvSpPr>
          <p:spPr>
            <a:xfrm>
              <a:off x="104389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859BDABF-A94B-4AD3-B430-8FFD3914E1D1}"/>
                </a:ext>
              </a:extLst>
            </p:cNvPr>
            <p:cNvSpPr/>
            <p:nvPr/>
          </p:nvSpPr>
          <p:spPr>
            <a:xfrm>
              <a:off x="11366065" y="466596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EBCCF229-003D-4FF4-B715-C0A4DD782CAD}"/>
                </a:ext>
              </a:extLst>
            </p:cNvPr>
            <p:cNvSpPr/>
            <p:nvPr/>
          </p:nvSpPr>
          <p:spPr>
            <a:xfrm>
              <a:off x="4908115" y="4665963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384BCA1D-ED8D-4B3E-90B4-81D80C7A2D0D}"/>
                </a:ext>
              </a:extLst>
            </p:cNvPr>
            <p:cNvSpPr/>
            <p:nvPr/>
          </p:nvSpPr>
          <p:spPr>
            <a:xfrm>
              <a:off x="5987615" y="4665963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8" name="组合 177">
            <a:extLst>
              <a:ext uri="{FF2B5EF4-FFF2-40B4-BE49-F238E27FC236}">
                <a16:creationId xmlns:a16="http://schemas.microsoft.com/office/drawing/2014/main" id="{2F9BB598-D99C-4674-BD9D-EC321532F489}"/>
              </a:ext>
            </a:extLst>
          </p:cNvPr>
          <p:cNvGrpSpPr/>
          <p:nvPr/>
        </p:nvGrpSpPr>
        <p:grpSpPr>
          <a:xfrm>
            <a:off x="1522305" y="5130811"/>
            <a:ext cx="1104900" cy="158750"/>
            <a:chOff x="1522305" y="5154561"/>
            <a:chExt cx="1104900" cy="158750"/>
          </a:xfrm>
        </p:grpSpPr>
        <p:sp>
          <p:nvSpPr>
            <p:cNvPr id="179" name="矩形 178">
              <a:extLst>
                <a:ext uri="{FF2B5EF4-FFF2-40B4-BE49-F238E27FC236}">
                  <a16:creationId xmlns:a16="http://schemas.microsoft.com/office/drawing/2014/main" id="{03AC658D-DA4F-4A2B-ABED-FBE1505B9403}"/>
                </a:ext>
              </a:extLst>
            </p:cNvPr>
            <p:cNvSpPr/>
            <p:nvPr/>
          </p:nvSpPr>
          <p:spPr>
            <a:xfrm>
              <a:off x="1522305" y="51545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74B0D41C-76BE-4CFD-AC30-315328E3A800}"/>
                </a:ext>
              </a:extLst>
            </p:cNvPr>
            <p:cNvSpPr/>
            <p:nvPr/>
          </p:nvSpPr>
          <p:spPr>
            <a:xfrm>
              <a:off x="2373205" y="51545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1AC77136-8E48-4A5E-9A44-C019E2E61183}"/>
              </a:ext>
            </a:extLst>
          </p:cNvPr>
          <p:cNvGrpSpPr/>
          <p:nvPr/>
        </p:nvGrpSpPr>
        <p:grpSpPr>
          <a:xfrm>
            <a:off x="3236805" y="5130811"/>
            <a:ext cx="1187450" cy="158750"/>
            <a:chOff x="3236805" y="5154561"/>
            <a:chExt cx="1187450" cy="158750"/>
          </a:xfrm>
        </p:grpSpPr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CABCFFF1-6753-437E-894A-A80836DC4D7E}"/>
                </a:ext>
              </a:extLst>
            </p:cNvPr>
            <p:cNvSpPr/>
            <p:nvPr/>
          </p:nvSpPr>
          <p:spPr>
            <a:xfrm>
              <a:off x="3236805" y="51545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DA8BB711-6512-47E4-9303-864F69AFEA5D}"/>
                </a:ext>
              </a:extLst>
            </p:cNvPr>
            <p:cNvSpPr/>
            <p:nvPr/>
          </p:nvSpPr>
          <p:spPr>
            <a:xfrm>
              <a:off x="4170255" y="5154561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DBC1CFF1-304A-41FF-ACFA-84E0EFE56CD6}"/>
              </a:ext>
            </a:extLst>
          </p:cNvPr>
          <p:cNvSpPr/>
          <p:nvPr/>
        </p:nvSpPr>
        <p:spPr>
          <a:xfrm>
            <a:off x="709760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矩形 184">
            <a:extLst>
              <a:ext uri="{FF2B5EF4-FFF2-40B4-BE49-F238E27FC236}">
                <a16:creationId xmlns:a16="http://schemas.microsoft.com/office/drawing/2014/main" id="{67EF6B61-7FD4-4575-A8BF-4B9B1414121D}"/>
              </a:ext>
            </a:extLst>
          </p:cNvPr>
          <p:cNvSpPr/>
          <p:nvPr/>
        </p:nvSpPr>
        <p:spPr>
          <a:xfrm>
            <a:off x="785325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FA0B3DA0-B4B8-49EB-82D5-1726B0AA9D83}"/>
              </a:ext>
            </a:extLst>
          </p:cNvPr>
          <p:cNvSpPr/>
          <p:nvPr/>
        </p:nvSpPr>
        <p:spPr>
          <a:xfrm>
            <a:off x="872955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6FB828FA-B61C-45CD-B494-5C5D514681A9}"/>
              </a:ext>
            </a:extLst>
          </p:cNvPr>
          <p:cNvSpPr/>
          <p:nvPr/>
        </p:nvSpPr>
        <p:spPr>
          <a:xfrm>
            <a:off x="958045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F446F32C-FFDF-40C3-942E-6F9BDFCBEC5E}"/>
              </a:ext>
            </a:extLst>
          </p:cNvPr>
          <p:cNvSpPr/>
          <p:nvPr/>
        </p:nvSpPr>
        <p:spPr>
          <a:xfrm>
            <a:off x="1042500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D785C8FE-EB5B-4B65-84BA-BC82C27E421E}"/>
              </a:ext>
            </a:extLst>
          </p:cNvPr>
          <p:cNvSpPr/>
          <p:nvPr/>
        </p:nvSpPr>
        <p:spPr>
          <a:xfrm>
            <a:off x="11352105" y="5130811"/>
            <a:ext cx="254000" cy="158750"/>
          </a:xfrm>
          <a:prstGeom prst="rect">
            <a:avLst/>
          </a:prstGeom>
          <a:solidFill>
            <a:srgbClr val="D2DE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AC85713F-A4DE-430B-BBBC-503F3C6B887F}"/>
              </a:ext>
            </a:extLst>
          </p:cNvPr>
          <p:cNvGrpSpPr/>
          <p:nvPr/>
        </p:nvGrpSpPr>
        <p:grpSpPr>
          <a:xfrm>
            <a:off x="4894155" y="5130811"/>
            <a:ext cx="1924050" cy="158750"/>
            <a:chOff x="4894155" y="5154561"/>
            <a:chExt cx="1924050" cy="158750"/>
          </a:xfrm>
          <a:solidFill>
            <a:srgbClr val="D2DEEF"/>
          </a:solidFill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140E9CD5-D807-474D-96B5-A8DF92C6A9CB}"/>
                </a:ext>
              </a:extLst>
            </p:cNvPr>
            <p:cNvSpPr/>
            <p:nvPr/>
          </p:nvSpPr>
          <p:spPr>
            <a:xfrm>
              <a:off x="4894155" y="5154561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D96169ED-3AA0-401E-8531-DC4CEA830117}"/>
                </a:ext>
              </a:extLst>
            </p:cNvPr>
            <p:cNvSpPr/>
            <p:nvPr/>
          </p:nvSpPr>
          <p:spPr>
            <a:xfrm>
              <a:off x="5973655" y="5154561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3" name="组合 192">
            <a:extLst>
              <a:ext uri="{FF2B5EF4-FFF2-40B4-BE49-F238E27FC236}">
                <a16:creationId xmlns:a16="http://schemas.microsoft.com/office/drawing/2014/main" id="{5C792FF1-AD80-4A73-9130-62B157162367}"/>
              </a:ext>
            </a:extLst>
          </p:cNvPr>
          <p:cNvGrpSpPr/>
          <p:nvPr/>
        </p:nvGrpSpPr>
        <p:grpSpPr>
          <a:xfrm>
            <a:off x="1490552" y="5598483"/>
            <a:ext cx="10083800" cy="158750"/>
            <a:chOff x="1490552" y="5622233"/>
            <a:chExt cx="10083800" cy="158750"/>
          </a:xfrm>
        </p:grpSpPr>
        <p:sp>
          <p:nvSpPr>
            <p:cNvPr id="194" name="矩形 193">
              <a:extLst>
                <a:ext uri="{FF2B5EF4-FFF2-40B4-BE49-F238E27FC236}">
                  <a16:creationId xmlns:a16="http://schemas.microsoft.com/office/drawing/2014/main" id="{48890B24-F959-4B2B-86C9-4CD914CB1279}"/>
                </a:ext>
              </a:extLst>
            </p:cNvPr>
            <p:cNvSpPr/>
            <p:nvPr/>
          </p:nvSpPr>
          <p:spPr>
            <a:xfrm>
              <a:off x="14905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D06D6796-2E45-4B76-86C8-09E8459A3A39}"/>
                </a:ext>
              </a:extLst>
            </p:cNvPr>
            <p:cNvSpPr/>
            <p:nvPr/>
          </p:nvSpPr>
          <p:spPr>
            <a:xfrm>
              <a:off x="23414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CAF570AB-4EC6-4536-9298-A411C6B72C7B}"/>
                </a:ext>
              </a:extLst>
            </p:cNvPr>
            <p:cNvSpPr/>
            <p:nvPr/>
          </p:nvSpPr>
          <p:spPr>
            <a:xfrm>
              <a:off x="32050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99698847-BB4E-47B8-AA56-4F9F381159EF}"/>
                </a:ext>
              </a:extLst>
            </p:cNvPr>
            <p:cNvSpPr/>
            <p:nvPr/>
          </p:nvSpPr>
          <p:spPr>
            <a:xfrm>
              <a:off x="413850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197">
              <a:extLst>
                <a:ext uri="{FF2B5EF4-FFF2-40B4-BE49-F238E27FC236}">
                  <a16:creationId xmlns:a16="http://schemas.microsoft.com/office/drawing/2014/main" id="{B051C873-E7BB-4B3F-B438-918F1371B1E0}"/>
                </a:ext>
              </a:extLst>
            </p:cNvPr>
            <p:cNvSpPr/>
            <p:nvPr/>
          </p:nvSpPr>
          <p:spPr>
            <a:xfrm>
              <a:off x="70658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198">
              <a:extLst>
                <a:ext uri="{FF2B5EF4-FFF2-40B4-BE49-F238E27FC236}">
                  <a16:creationId xmlns:a16="http://schemas.microsoft.com/office/drawing/2014/main" id="{0C023AF0-CD81-407A-BAA8-79F3B2A83E60}"/>
                </a:ext>
              </a:extLst>
            </p:cNvPr>
            <p:cNvSpPr/>
            <p:nvPr/>
          </p:nvSpPr>
          <p:spPr>
            <a:xfrm>
              <a:off x="782150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0" name="矩形 199">
              <a:extLst>
                <a:ext uri="{FF2B5EF4-FFF2-40B4-BE49-F238E27FC236}">
                  <a16:creationId xmlns:a16="http://schemas.microsoft.com/office/drawing/2014/main" id="{A9BB4D6A-C6B3-4F63-8494-CE77F35B1999}"/>
                </a:ext>
              </a:extLst>
            </p:cNvPr>
            <p:cNvSpPr/>
            <p:nvPr/>
          </p:nvSpPr>
          <p:spPr>
            <a:xfrm>
              <a:off x="869780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1" name="矩形 200">
              <a:extLst>
                <a:ext uri="{FF2B5EF4-FFF2-40B4-BE49-F238E27FC236}">
                  <a16:creationId xmlns:a16="http://schemas.microsoft.com/office/drawing/2014/main" id="{61326378-C785-4543-A09E-40131DD2413A}"/>
                </a:ext>
              </a:extLst>
            </p:cNvPr>
            <p:cNvSpPr/>
            <p:nvPr/>
          </p:nvSpPr>
          <p:spPr>
            <a:xfrm>
              <a:off x="954870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矩形 201">
              <a:extLst>
                <a:ext uri="{FF2B5EF4-FFF2-40B4-BE49-F238E27FC236}">
                  <a16:creationId xmlns:a16="http://schemas.microsoft.com/office/drawing/2014/main" id="{69DBF211-FF8D-46C8-8767-32415B6FC6F8}"/>
                </a:ext>
              </a:extLst>
            </p:cNvPr>
            <p:cNvSpPr/>
            <p:nvPr/>
          </p:nvSpPr>
          <p:spPr>
            <a:xfrm>
              <a:off x="103932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5F032648-CDFD-49B0-9ED4-B3E1A4284E8A}"/>
                </a:ext>
              </a:extLst>
            </p:cNvPr>
            <p:cNvSpPr/>
            <p:nvPr/>
          </p:nvSpPr>
          <p:spPr>
            <a:xfrm>
              <a:off x="11320352" y="5622233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4" name="矩形 203">
              <a:extLst>
                <a:ext uri="{FF2B5EF4-FFF2-40B4-BE49-F238E27FC236}">
                  <a16:creationId xmlns:a16="http://schemas.microsoft.com/office/drawing/2014/main" id="{73D2AB31-500C-41E2-9626-F5C734688F5A}"/>
                </a:ext>
              </a:extLst>
            </p:cNvPr>
            <p:cNvSpPr/>
            <p:nvPr/>
          </p:nvSpPr>
          <p:spPr>
            <a:xfrm>
              <a:off x="4897302" y="5622233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5" name="矩形 204">
              <a:extLst>
                <a:ext uri="{FF2B5EF4-FFF2-40B4-BE49-F238E27FC236}">
                  <a16:creationId xmlns:a16="http://schemas.microsoft.com/office/drawing/2014/main" id="{2CE939C5-AB07-4108-946E-073F0C8DC3CF}"/>
                </a:ext>
              </a:extLst>
            </p:cNvPr>
            <p:cNvSpPr/>
            <p:nvPr/>
          </p:nvSpPr>
          <p:spPr>
            <a:xfrm>
              <a:off x="5941902" y="5622233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FDCB47FA-BA40-4DEB-B80A-062638F78E27}"/>
              </a:ext>
            </a:extLst>
          </p:cNvPr>
          <p:cNvGrpSpPr/>
          <p:nvPr/>
        </p:nvGrpSpPr>
        <p:grpSpPr>
          <a:xfrm>
            <a:off x="1522304" y="6073137"/>
            <a:ext cx="10083800" cy="158750"/>
            <a:chOff x="1522304" y="6096887"/>
            <a:chExt cx="10083800" cy="158750"/>
          </a:xfrm>
        </p:grpSpPr>
        <p:sp>
          <p:nvSpPr>
            <p:cNvPr id="207" name="矩形 206">
              <a:extLst>
                <a:ext uri="{FF2B5EF4-FFF2-40B4-BE49-F238E27FC236}">
                  <a16:creationId xmlns:a16="http://schemas.microsoft.com/office/drawing/2014/main" id="{83530507-B11D-45E0-BF33-2E999EBA88BE}"/>
                </a:ext>
              </a:extLst>
            </p:cNvPr>
            <p:cNvSpPr/>
            <p:nvPr/>
          </p:nvSpPr>
          <p:spPr>
            <a:xfrm>
              <a:off x="15223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8" name="矩形 207">
              <a:extLst>
                <a:ext uri="{FF2B5EF4-FFF2-40B4-BE49-F238E27FC236}">
                  <a16:creationId xmlns:a16="http://schemas.microsoft.com/office/drawing/2014/main" id="{BD8CF482-BCB3-4C20-8751-C06A14AEE669}"/>
                </a:ext>
              </a:extLst>
            </p:cNvPr>
            <p:cNvSpPr/>
            <p:nvPr/>
          </p:nvSpPr>
          <p:spPr>
            <a:xfrm>
              <a:off x="23732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E113F39C-3AEA-45DB-9612-130E4DD7EE8B}"/>
                </a:ext>
              </a:extLst>
            </p:cNvPr>
            <p:cNvSpPr/>
            <p:nvPr/>
          </p:nvSpPr>
          <p:spPr>
            <a:xfrm>
              <a:off x="32368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154C7154-147C-469C-B68C-2CFF9B4F1182}"/>
                </a:ext>
              </a:extLst>
            </p:cNvPr>
            <p:cNvSpPr/>
            <p:nvPr/>
          </p:nvSpPr>
          <p:spPr>
            <a:xfrm>
              <a:off x="417025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矩形 210">
              <a:extLst>
                <a:ext uri="{FF2B5EF4-FFF2-40B4-BE49-F238E27FC236}">
                  <a16:creationId xmlns:a16="http://schemas.microsoft.com/office/drawing/2014/main" id="{082C581E-5D7F-45C6-BE82-B00908EC3505}"/>
                </a:ext>
              </a:extLst>
            </p:cNvPr>
            <p:cNvSpPr/>
            <p:nvPr/>
          </p:nvSpPr>
          <p:spPr>
            <a:xfrm>
              <a:off x="70976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35744D39-0F38-4A1E-8885-88217E8F4DD1}"/>
                </a:ext>
              </a:extLst>
            </p:cNvPr>
            <p:cNvSpPr/>
            <p:nvPr/>
          </p:nvSpPr>
          <p:spPr>
            <a:xfrm>
              <a:off x="785325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3" name="矩形 212">
              <a:extLst>
                <a:ext uri="{FF2B5EF4-FFF2-40B4-BE49-F238E27FC236}">
                  <a16:creationId xmlns:a16="http://schemas.microsoft.com/office/drawing/2014/main" id="{96FD14F7-F691-4175-A9A3-4548EC1BF3CE}"/>
                </a:ext>
              </a:extLst>
            </p:cNvPr>
            <p:cNvSpPr/>
            <p:nvPr/>
          </p:nvSpPr>
          <p:spPr>
            <a:xfrm>
              <a:off x="872955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4" name="矩形 213">
              <a:extLst>
                <a:ext uri="{FF2B5EF4-FFF2-40B4-BE49-F238E27FC236}">
                  <a16:creationId xmlns:a16="http://schemas.microsoft.com/office/drawing/2014/main" id="{4E5E471B-75D5-4BB7-93F0-B8C48677AB37}"/>
                </a:ext>
              </a:extLst>
            </p:cNvPr>
            <p:cNvSpPr/>
            <p:nvPr/>
          </p:nvSpPr>
          <p:spPr>
            <a:xfrm>
              <a:off x="958045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5" name="矩形 214">
              <a:extLst>
                <a:ext uri="{FF2B5EF4-FFF2-40B4-BE49-F238E27FC236}">
                  <a16:creationId xmlns:a16="http://schemas.microsoft.com/office/drawing/2014/main" id="{2383BD90-645E-4491-8432-54A2D6FEBC79}"/>
                </a:ext>
              </a:extLst>
            </p:cNvPr>
            <p:cNvSpPr/>
            <p:nvPr/>
          </p:nvSpPr>
          <p:spPr>
            <a:xfrm>
              <a:off x="104250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043B0A7D-1723-42BB-BA76-4FE6452204B2}"/>
                </a:ext>
              </a:extLst>
            </p:cNvPr>
            <p:cNvSpPr/>
            <p:nvPr/>
          </p:nvSpPr>
          <p:spPr>
            <a:xfrm>
              <a:off x="11352104" y="6096887"/>
              <a:ext cx="25400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7" name="矩形 216">
              <a:extLst>
                <a:ext uri="{FF2B5EF4-FFF2-40B4-BE49-F238E27FC236}">
                  <a16:creationId xmlns:a16="http://schemas.microsoft.com/office/drawing/2014/main" id="{9EC8F132-DC8D-480F-B0F9-D782C6DAF6C1}"/>
                </a:ext>
              </a:extLst>
            </p:cNvPr>
            <p:cNvSpPr/>
            <p:nvPr/>
          </p:nvSpPr>
          <p:spPr>
            <a:xfrm>
              <a:off x="4894154" y="6096887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矩形 217">
              <a:extLst>
                <a:ext uri="{FF2B5EF4-FFF2-40B4-BE49-F238E27FC236}">
                  <a16:creationId xmlns:a16="http://schemas.microsoft.com/office/drawing/2014/main" id="{CC1D4BC5-4111-4893-AC05-F169866B6DBA}"/>
                </a:ext>
              </a:extLst>
            </p:cNvPr>
            <p:cNvSpPr/>
            <p:nvPr/>
          </p:nvSpPr>
          <p:spPr>
            <a:xfrm>
              <a:off x="5973654" y="6096887"/>
              <a:ext cx="844550" cy="158750"/>
            </a:xfrm>
            <a:prstGeom prst="rect">
              <a:avLst/>
            </a:prstGeom>
            <a:solidFill>
              <a:srgbClr val="D2DE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>
            <a:extLst>
              <a:ext uri="{FF2B5EF4-FFF2-40B4-BE49-F238E27FC236}">
                <a16:creationId xmlns:a16="http://schemas.microsoft.com/office/drawing/2014/main" id="{C50EE67F-2AA3-4FAA-8944-5D171D648ED5}"/>
              </a:ext>
            </a:extLst>
          </p:cNvPr>
          <p:cNvGrpSpPr/>
          <p:nvPr/>
        </p:nvGrpSpPr>
        <p:grpSpPr>
          <a:xfrm>
            <a:off x="1543249" y="5842816"/>
            <a:ext cx="1104900" cy="158750"/>
            <a:chOff x="1537429" y="5379113"/>
            <a:chExt cx="1104900" cy="158750"/>
          </a:xfrm>
        </p:grpSpPr>
        <p:sp>
          <p:nvSpPr>
            <p:cNvPr id="220" name="矩形 219">
              <a:extLst>
                <a:ext uri="{FF2B5EF4-FFF2-40B4-BE49-F238E27FC236}">
                  <a16:creationId xmlns:a16="http://schemas.microsoft.com/office/drawing/2014/main" id="{47A46699-AA15-403C-8DBB-E7951D32220C}"/>
                </a:ext>
              </a:extLst>
            </p:cNvPr>
            <p:cNvSpPr/>
            <p:nvPr/>
          </p:nvSpPr>
          <p:spPr>
            <a:xfrm>
              <a:off x="15374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矩形 220">
              <a:extLst>
                <a:ext uri="{FF2B5EF4-FFF2-40B4-BE49-F238E27FC236}">
                  <a16:creationId xmlns:a16="http://schemas.microsoft.com/office/drawing/2014/main" id="{071E5BBE-BFA6-4887-A020-506306D2E9EC}"/>
                </a:ext>
              </a:extLst>
            </p:cNvPr>
            <p:cNvSpPr/>
            <p:nvPr/>
          </p:nvSpPr>
          <p:spPr>
            <a:xfrm>
              <a:off x="23883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>
            <a:extLst>
              <a:ext uri="{FF2B5EF4-FFF2-40B4-BE49-F238E27FC236}">
                <a16:creationId xmlns:a16="http://schemas.microsoft.com/office/drawing/2014/main" id="{E323AB50-199E-40B9-AE50-AF7B89BC7502}"/>
              </a:ext>
            </a:extLst>
          </p:cNvPr>
          <p:cNvGrpSpPr/>
          <p:nvPr/>
        </p:nvGrpSpPr>
        <p:grpSpPr>
          <a:xfrm>
            <a:off x="3257749" y="5842816"/>
            <a:ext cx="1187450" cy="158750"/>
            <a:chOff x="3251929" y="5379113"/>
            <a:chExt cx="1187450" cy="158750"/>
          </a:xfrm>
        </p:grpSpPr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12334C34-492F-432F-B23C-FC09B886DF4D}"/>
                </a:ext>
              </a:extLst>
            </p:cNvPr>
            <p:cNvSpPr/>
            <p:nvPr/>
          </p:nvSpPr>
          <p:spPr>
            <a:xfrm>
              <a:off x="325192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4" name="矩形 223">
              <a:extLst>
                <a:ext uri="{FF2B5EF4-FFF2-40B4-BE49-F238E27FC236}">
                  <a16:creationId xmlns:a16="http://schemas.microsoft.com/office/drawing/2014/main" id="{0D74B506-D967-4DC6-90DC-8B2B9EC7824E}"/>
                </a:ext>
              </a:extLst>
            </p:cNvPr>
            <p:cNvSpPr/>
            <p:nvPr/>
          </p:nvSpPr>
          <p:spPr>
            <a:xfrm>
              <a:off x="4185379" y="5379113"/>
              <a:ext cx="254000" cy="158750"/>
            </a:xfrm>
            <a:prstGeom prst="rect">
              <a:avLst/>
            </a:prstGeom>
            <a:solidFill>
              <a:srgbClr val="EAEF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5" name="矩形 224">
            <a:extLst>
              <a:ext uri="{FF2B5EF4-FFF2-40B4-BE49-F238E27FC236}">
                <a16:creationId xmlns:a16="http://schemas.microsoft.com/office/drawing/2014/main" id="{2408B7EF-2DC6-4EDE-86AC-3FD574CB28CF}"/>
              </a:ext>
            </a:extLst>
          </p:cNvPr>
          <p:cNvSpPr/>
          <p:nvPr/>
        </p:nvSpPr>
        <p:spPr>
          <a:xfrm>
            <a:off x="711854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EE26D20D-25DF-4CCA-BBB1-EF4FFB214AF8}"/>
              </a:ext>
            </a:extLst>
          </p:cNvPr>
          <p:cNvSpPr/>
          <p:nvPr/>
        </p:nvSpPr>
        <p:spPr>
          <a:xfrm>
            <a:off x="787419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65AA81CC-E682-4CC6-B564-2826C4FFB405}"/>
              </a:ext>
            </a:extLst>
          </p:cNvPr>
          <p:cNvSpPr/>
          <p:nvPr/>
        </p:nvSpPr>
        <p:spPr>
          <a:xfrm>
            <a:off x="875049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8" name="矩形 227">
            <a:extLst>
              <a:ext uri="{FF2B5EF4-FFF2-40B4-BE49-F238E27FC236}">
                <a16:creationId xmlns:a16="http://schemas.microsoft.com/office/drawing/2014/main" id="{46B0E809-029F-49C1-BAAF-487268447F9C}"/>
              </a:ext>
            </a:extLst>
          </p:cNvPr>
          <p:cNvSpPr/>
          <p:nvPr/>
        </p:nvSpPr>
        <p:spPr>
          <a:xfrm>
            <a:off x="960139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9" name="矩形 228">
            <a:extLst>
              <a:ext uri="{FF2B5EF4-FFF2-40B4-BE49-F238E27FC236}">
                <a16:creationId xmlns:a16="http://schemas.microsoft.com/office/drawing/2014/main" id="{9BE38CCE-6618-49F7-B310-73331C881053}"/>
              </a:ext>
            </a:extLst>
          </p:cNvPr>
          <p:cNvSpPr/>
          <p:nvPr/>
        </p:nvSpPr>
        <p:spPr>
          <a:xfrm>
            <a:off x="1044594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0" name="矩形 229">
            <a:extLst>
              <a:ext uri="{FF2B5EF4-FFF2-40B4-BE49-F238E27FC236}">
                <a16:creationId xmlns:a16="http://schemas.microsoft.com/office/drawing/2014/main" id="{FF7689D7-1222-40D4-A10C-70A230719AC2}"/>
              </a:ext>
            </a:extLst>
          </p:cNvPr>
          <p:cNvSpPr/>
          <p:nvPr/>
        </p:nvSpPr>
        <p:spPr>
          <a:xfrm>
            <a:off x="11373049" y="5842816"/>
            <a:ext cx="254000" cy="158750"/>
          </a:xfrm>
          <a:prstGeom prst="rect">
            <a:avLst/>
          </a:prstGeom>
          <a:solidFill>
            <a:srgbClr val="EAEF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1" name="组合 230">
            <a:extLst>
              <a:ext uri="{FF2B5EF4-FFF2-40B4-BE49-F238E27FC236}">
                <a16:creationId xmlns:a16="http://schemas.microsoft.com/office/drawing/2014/main" id="{9A838626-DA0D-4ED7-8B3D-FE21FE334FA9}"/>
              </a:ext>
            </a:extLst>
          </p:cNvPr>
          <p:cNvGrpSpPr/>
          <p:nvPr/>
        </p:nvGrpSpPr>
        <p:grpSpPr>
          <a:xfrm>
            <a:off x="4915099" y="5842816"/>
            <a:ext cx="1924050" cy="158750"/>
            <a:chOff x="4909279" y="5379113"/>
            <a:chExt cx="1924050" cy="158750"/>
          </a:xfrm>
          <a:solidFill>
            <a:srgbClr val="EAEFF7"/>
          </a:solidFill>
        </p:grpSpPr>
        <p:sp>
          <p:nvSpPr>
            <p:cNvPr id="232" name="矩形 231">
              <a:extLst>
                <a:ext uri="{FF2B5EF4-FFF2-40B4-BE49-F238E27FC236}">
                  <a16:creationId xmlns:a16="http://schemas.microsoft.com/office/drawing/2014/main" id="{8B720A9F-BE04-4122-9550-32CC24279C68}"/>
                </a:ext>
              </a:extLst>
            </p:cNvPr>
            <p:cNvSpPr/>
            <p:nvPr/>
          </p:nvSpPr>
          <p:spPr>
            <a:xfrm>
              <a:off x="4909279" y="5379113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矩形 232">
              <a:extLst>
                <a:ext uri="{FF2B5EF4-FFF2-40B4-BE49-F238E27FC236}">
                  <a16:creationId xmlns:a16="http://schemas.microsoft.com/office/drawing/2014/main" id="{87E143D9-F93F-499A-BCA2-62C91F09A5DC}"/>
                </a:ext>
              </a:extLst>
            </p:cNvPr>
            <p:cNvSpPr/>
            <p:nvPr/>
          </p:nvSpPr>
          <p:spPr>
            <a:xfrm>
              <a:off x="5988779" y="5379113"/>
              <a:ext cx="844550" cy="15875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4" name="文本框 233">
            <a:extLst>
              <a:ext uri="{FF2B5EF4-FFF2-40B4-BE49-F238E27FC236}">
                <a16:creationId xmlns:a16="http://schemas.microsoft.com/office/drawing/2014/main" id="{2DE90FF6-F32C-49E7-9EE0-167B327CDAD1}"/>
              </a:ext>
            </a:extLst>
          </p:cNvPr>
          <p:cNvSpPr txBox="1"/>
          <p:nvPr/>
        </p:nvSpPr>
        <p:spPr>
          <a:xfrm>
            <a:off x="355600" y="6307249"/>
            <a:ext cx="2129334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CN" sz="14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：默认是“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sp>
        <p:nvSpPr>
          <p:cNvPr id="235" name="矩形 234">
            <a:extLst>
              <a:ext uri="{FF2B5EF4-FFF2-40B4-BE49-F238E27FC236}">
                <a16:creationId xmlns:a16="http://schemas.microsoft.com/office/drawing/2014/main" id="{2E2D2EAC-3E25-486E-8B8A-70F0CBC29810}"/>
              </a:ext>
            </a:extLst>
          </p:cNvPr>
          <p:cNvSpPr/>
          <p:nvPr/>
        </p:nvSpPr>
        <p:spPr>
          <a:xfrm>
            <a:off x="1249108" y="2054672"/>
            <a:ext cx="774797" cy="417721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97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0" fill="hold">
                      <p:stCondLst>
                        <p:cond delay="indefinite"/>
                      </p:stCondLst>
                      <p:childTnLst>
                        <p:par>
                          <p:cTn id="191" fill="hold">
                            <p:stCondLst>
                              <p:cond delay="0"/>
                            </p:stCondLst>
                            <p:childTnLst>
                              <p:par>
                                <p:cTn id="1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2" fill="hold">
                      <p:stCondLst>
                        <p:cond delay="indefinite"/>
                      </p:stCondLst>
                      <p:childTnLst>
                        <p:par>
                          <p:cTn id="263" fill="hold">
                            <p:stCondLst>
                              <p:cond delay="0"/>
                            </p:stCondLst>
                            <p:childTnLst>
                              <p:par>
                                <p:cTn id="26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2" fill="hold">
                      <p:stCondLst>
                        <p:cond delay="indefinite"/>
                      </p:stCondLst>
                      <p:childTnLst>
                        <p:par>
                          <p:cTn id="283" fill="hold">
                            <p:stCondLst>
                              <p:cond delay="0"/>
                            </p:stCondLst>
                            <p:childTnLst>
                              <p:par>
                                <p:cTn id="2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0" fill="hold">
                      <p:stCondLst>
                        <p:cond delay="indefinite"/>
                      </p:stCondLst>
                      <p:childTnLst>
                        <p:par>
                          <p:cTn id="291" fill="hold">
                            <p:stCondLst>
                              <p:cond delay="0"/>
                            </p:stCondLst>
                            <p:childTnLst>
                              <p:par>
                                <p:cTn id="29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4" fill="hold">
                      <p:stCondLst>
                        <p:cond delay="indefinite"/>
                      </p:stCondLst>
                      <p:childTnLst>
                        <p:par>
                          <p:cTn id="315" fill="hold">
                            <p:stCondLst>
                              <p:cond delay="0"/>
                            </p:stCondLst>
                            <p:childTnLst>
                              <p:par>
                                <p:cTn id="3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8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3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1" grpId="0" animBg="1"/>
      <p:bldP spid="42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4" grpId="0" animBg="1"/>
      <p:bldP spid="235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产生的控制信号的逻辑表达式（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C4ADE8-1FB7-4242-9B87-3944F4F6DF9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305" y="1763980"/>
            <a:ext cx="10754889" cy="440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65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产生的控制信号的逻辑表达式（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E49CC1C-8F80-4E0D-86F5-02A12CF5F56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78940" y="1763979"/>
            <a:ext cx="8511967" cy="46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32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产生的控制信号的逻辑表达式（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8D5C388-0EB7-476F-9ADF-3F8DB6770FE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260" y="1992085"/>
            <a:ext cx="10714480" cy="328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2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26046" cy="718321"/>
            <a:chOff x="575868" y="278221"/>
            <a:chExt cx="462604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Decode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0443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译码控制单元（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DCU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产生的控制信号的逻辑表达式（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FB5B8E-02E8-439B-AF35-3C3987B7CEF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7562" y="1997479"/>
            <a:ext cx="10908303" cy="26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80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99784" cy="718321"/>
            <a:chOff x="575868" y="278221"/>
            <a:chExt cx="4699784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781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产生的控制信号的含义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6893DE3-16A0-49BF-87BE-66572FE4B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1730"/>
              </p:ext>
            </p:extLst>
          </p:nvPr>
        </p:nvGraphicFramePr>
        <p:xfrm>
          <a:off x="1085278" y="1820925"/>
          <a:ext cx="10048066" cy="36018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39068">
                  <a:extLst>
                    <a:ext uri="{9D8B030D-6E8A-4147-A177-3AD203B41FA5}">
                      <a16:colId xmlns:a16="http://schemas.microsoft.com/office/drawing/2014/main" val="2975749330"/>
                    </a:ext>
                  </a:extLst>
                </a:gridCol>
                <a:gridCol w="8808998">
                  <a:extLst>
                    <a:ext uri="{9D8B030D-6E8A-4147-A177-3AD203B41FA5}">
                      <a16:colId xmlns:a16="http://schemas.microsoft.com/office/drawing/2014/main" val="1796866838"/>
                    </a:ext>
                  </a:extLst>
                </a:gridCol>
              </a:tblGrid>
              <a:tr h="581323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控制信号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含义和取值情况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2799504"/>
                  </a:ext>
                </a:extLst>
              </a:tr>
              <a:tr h="586445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数据存储器使能信号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表示数据存储器不工作；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表示数据存储器工作。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7437124"/>
                  </a:ext>
                </a:extLst>
              </a:tr>
              <a:tr h="121703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we[3 : 0]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00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写字节使能信号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：用于确定待写入数据存储器中的存储字中，哪几个字节是有效的。</a:t>
                      </a:r>
                      <a:endParaRPr lang="en-US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表示相应字节无效；</a:t>
                      </a:r>
                      <a:endParaRPr lang="en-US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表示相应字节有效。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99617997"/>
                  </a:ext>
                </a:extLst>
              </a:tr>
              <a:tr h="1217034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dre[3 : 0]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b="1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读字节使能信号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：用于确定从数据存储器读出的存储字中，哪几个字节是有效的。</a:t>
                      </a:r>
                      <a:endParaRPr lang="en-US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表示相应字节无效；</a:t>
                      </a:r>
                      <a:endParaRPr lang="en-US" alt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just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表示相应字节有效。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04861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270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575870" y="278225"/>
            <a:ext cx="4699784" cy="718321"/>
            <a:chOff x="575868" y="278221"/>
            <a:chExt cx="4699784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575868" y="688764"/>
              <a:ext cx="42098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Control Unit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DCU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7816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访存控制单元（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MCU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256D932C-84E2-4995-B452-4A68C1A8EF42}"/>
              </a:ext>
            </a:extLst>
          </p:cNvPr>
          <p:cNvSpPr txBox="1">
            <a:spLocks/>
          </p:cNvSpPr>
          <p:nvPr/>
        </p:nvSpPr>
        <p:spPr>
          <a:xfrm>
            <a:off x="1800100" y="1111292"/>
            <a:ext cx="8590808" cy="65268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MCU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产生的控制信号的真值表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3331A3F-3EA8-4047-AEF2-2A45B0BD43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526365"/>
              </p:ext>
            </p:extLst>
          </p:nvPr>
        </p:nvGraphicFramePr>
        <p:xfrm>
          <a:off x="840538" y="1625199"/>
          <a:ext cx="10524146" cy="46449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79198">
                  <a:extLst>
                    <a:ext uri="{9D8B030D-6E8A-4147-A177-3AD203B41FA5}">
                      <a16:colId xmlns:a16="http://schemas.microsoft.com/office/drawing/2014/main" val="1231930203"/>
                    </a:ext>
                  </a:extLst>
                </a:gridCol>
                <a:gridCol w="2725871">
                  <a:extLst>
                    <a:ext uri="{9D8B030D-6E8A-4147-A177-3AD203B41FA5}">
                      <a16:colId xmlns:a16="http://schemas.microsoft.com/office/drawing/2014/main" val="1364543015"/>
                    </a:ext>
                  </a:extLst>
                </a:gridCol>
                <a:gridCol w="1363469">
                  <a:extLst>
                    <a:ext uri="{9D8B030D-6E8A-4147-A177-3AD203B41FA5}">
                      <a16:colId xmlns:a16="http://schemas.microsoft.com/office/drawing/2014/main" val="1558258020"/>
                    </a:ext>
                  </a:extLst>
                </a:gridCol>
                <a:gridCol w="1477804">
                  <a:extLst>
                    <a:ext uri="{9D8B030D-6E8A-4147-A177-3AD203B41FA5}">
                      <a16:colId xmlns:a16="http://schemas.microsoft.com/office/drawing/2014/main" val="1391444557"/>
                    </a:ext>
                  </a:extLst>
                </a:gridCol>
                <a:gridCol w="1477804">
                  <a:extLst>
                    <a:ext uri="{9D8B030D-6E8A-4147-A177-3AD203B41FA5}">
                      <a16:colId xmlns:a16="http://schemas.microsoft.com/office/drawing/2014/main" val="3873893199"/>
                    </a:ext>
                  </a:extLst>
                </a:gridCol>
              </a:tblGrid>
              <a:tr h="357306"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访存地址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aluop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访存控制信号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618599"/>
                  </a:ext>
                </a:extLst>
              </a:tr>
              <a:tr h="35730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dce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dre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[3 : 0]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we[3 : 0]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29205050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非访存指令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XXXX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00350485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</a:t>
                      </a:r>
                      <a:r>
                        <a:rPr lang="en-US" altLang="zh-CN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1001 0000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0x90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240682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2281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736149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845081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1001 0010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0x92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48271455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1001 1000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0x98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4"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9706928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98953858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0010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1775672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SB &amp; (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maddr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 : 0] == 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11b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48282683"/>
                  </a:ext>
                </a:extLst>
              </a:tr>
              <a:tr h="357306"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1001 1010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0x9A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1111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7336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51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38737</TotalTime>
  <Words>5341</Words>
  <Application>Microsoft Office PowerPoint</Application>
  <PresentationFormat>宽屏</PresentationFormat>
  <Paragraphs>1259</Paragraphs>
  <Slides>100</Slides>
  <Notes>100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100</vt:i4>
      </vt:variant>
    </vt:vector>
  </HeadingPairs>
  <TitlesOfParts>
    <vt:vector size="113" baseType="lpstr">
      <vt:lpstr>HiddenHorzOCR-Identity-H</vt:lpstr>
      <vt:lpstr>Microsoft YaHei Light</vt:lpstr>
      <vt:lpstr>等线</vt:lpstr>
      <vt:lpstr>等线 Light</vt:lpstr>
      <vt:lpstr>思源黑体 CN Normal</vt:lpstr>
      <vt:lpstr>微软雅黑</vt:lpstr>
      <vt:lpstr>Arial</vt:lpstr>
      <vt:lpstr>Cambria Math</vt:lpstr>
      <vt:lpstr>Wingdings</vt:lpstr>
      <vt:lpstr>Office 主题​​</vt:lpstr>
      <vt:lpstr>提纲页</vt:lpstr>
      <vt:lpstr>Visio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Jizeng Wei</cp:lastModifiedBy>
  <cp:revision>2937</cp:revision>
  <dcterms:created xsi:type="dcterms:W3CDTF">2016-08-12T08:20:00Z</dcterms:created>
  <dcterms:modified xsi:type="dcterms:W3CDTF">2023-10-02T09:08:39Z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